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76" r:id="rId12"/>
    <p:sldId id="277" r:id="rId13"/>
    <p:sldId id="274" r:id="rId14"/>
    <p:sldId id="275" r:id="rId15"/>
    <p:sldId id="266" r:id="rId16"/>
    <p:sldId id="267" r:id="rId17"/>
    <p:sldId id="268" r:id="rId18"/>
    <p:sldId id="269" r:id="rId19"/>
    <p:sldId id="270" r:id="rId20"/>
    <p:sldId id="271" r:id="rId21"/>
    <p:sldId id="272" r:id="rId22"/>
    <p:sldId id="273"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B4C71EC6-210F-42DE-9C53-41977AD35B3D}" type="datetimeFigureOut">
              <a:rPr lang="ru-RU" smtClean="0"/>
              <a:pPr/>
              <a:t>05.10.2021</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05.10.2021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05.10.2021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05.10.2021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pPr/>
              <a:t>05.10.2021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05.10.2021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pPr/>
              <a:t>05.10.2021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B4C71EC6-210F-42DE-9C53-41977AD35B3D}" type="datetimeFigureOut">
              <a:rPr lang="ru-RU" smtClean="0"/>
              <a:pPr/>
              <a:t>05.10.2021</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B4C71EC6-210F-42DE-9C53-41977AD35B3D}" type="datetimeFigureOut">
              <a:rPr lang="ru-RU" smtClean="0"/>
              <a:pPr/>
              <a:t>05.10.2021</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B4C71EC6-210F-42DE-9C53-41977AD35B3D}" type="datetimeFigureOut">
              <a:rPr lang="ru-RU" smtClean="0"/>
              <a:pPr/>
              <a:t>05.10.2021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B4C71EC6-210F-42DE-9C53-41977AD35B3D}" type="datetimeFigureOut">
              <a:rPr lang="ru-RU" smtClean="0"/>
              <a:pPr/>
              <a:t>05.10.2021</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B19B0651-EE4F-4900-A07F-96A6BFA9D0F0}"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4C71EC6-210F-42DE-9C53-41977AD35B3D}" type="datetimeFigureOut">
              <a:rPr lang="ru-RU" smtClean="0"/>
              <a:pPr/>
              <a:t>05.10.2021</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pesticidy.ru/dictionary/pesticides_formulation_types" TargetMode="External"/><Relationship Id="rId2" Type="http://schemas.openxmlformats.org/officeDocument/2006/relationships/hyperlink" Target="http://www.pesticidy.ru/dictionary/pesticide"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pesticidy.ru/dictionary/herbicide" TargetMode="External"/><Relationship Id="rId2" Type="http://schemas.openxmlformats.org/officeDocument/2006/relationships/hyperlink" Target="http://www.pesticidy.ru/dictionary/pesticide" TargetMode="External"/><Relationship Id="rId1" Type="http://schemas.openxmlformats.org/officeDocument/2006/relationships/slideLayout" Target="../slideLayouts/slideLayout2.xml"/><Relationship Id="rId5" Type="http://schemas.openxmlformats.org/officeDocument/2006/relationships/hyperlink" Target="http://www.pesticidy.ru/dictionary/expectation_term" TargetMode="External"/><Relationship Id="rId4" Type="http://schemas.openxmlformats.org/officeDocument/2006/relationships/hyperlink" Target="http://www.pesticidy.ru/dictionary/desiccant"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ru-RU" sz="3200" b="1" i="1" dirty="0">
                <a:solidFill>
                  <a:schemeClr val="tx2"/>
                </a:solidFill>
                <a:latin typeface="Times New Roman"/>
                <a:ea typeface="Times New Roman"/>
              </a:rPr>
              <a:t>Лабораторная работа </a:t>
            </a:r>
            <a:r>
              <a:rPr lang="ru-RU" sz="3200" i="1" dirty="0" smtClean="0">
                <a:latin typeface="Times New Roman"/>
                <a:ea typeface="Times New Roman"/>
              </a:rPr>
              <a:t>1.</a:t>
            </a:r>
            <a:r>
              <a:rPr lang="ru-RU" sz="3200" b="1" i="1" dirty="0" smtClean="0">
                <a:solidFill>
                  <a:schemeClr val="tx2"/>
                </a:solidFill>
                <a:latin typeface="Times New Roman"/>
                <a:ea typeface="Times New Roman"/>
              </a:rPr>
              <a:t> Гигиеническая </a:t>
            </a:r>
            <a:r>
              <a:rPr lang="ru-RU" sz="3200" b="1" i="1" dirty="0">
                <a:solidFill>
                  <a:schemeClr val="tx2"/>
                </a:solidFill>
                <a:latin typeface="Times New Roman"/>
                <a:ea typeface="Times New Roman"/>
              </a:rPr>
              <a:t>классификация пестицидов</a:t>
            </a:r>
            <a:endParaRPr lang="ru-RU" sz="3200" dirty="0">
              <a:solidFill>
                <a:schemeClr val="tx2"/>
              </a:solidFill>
              <a:effectLst/>
              <a:latin typeface="Times New Roman"/>
              <a:ea typeface="Times New Roman"/>
            </a:endParaRPr>
          </a:p>
        </p:txBody>
      </p:sp>
    </p:spTree>
    <p:extLst>
      <p:ext uri="{BB962C8B-B14F-4D97-AF65-F5344CB8AC3E}">
        <p14:creationId xmlns="" xmlns:p14="http://schemas.microsoft.com/office/powerpoint/2010/main" val="10529676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404664"/>
            <a:ext cx="8291264" cy="5721499"/>
          </a:xfrm>
        </p:spPr>
        <p:txBody>
          <a:bodyPr>
            <a:normAutofit fontScale="85000" lnSpcReduction="20000"/>
          </a:bodyPr>
          <a:lstStyle/>
          <a:p>
            <a:pPr marL="0" indent="452438" algn="just">
              <a:lnSpc>
                <a:spcPct val="120000"/>
              </a:lnSpc>
              <a:spcBef>
                <a:spcPts val="0"/>
              </a:spcBef>
              <a:buNone/>
            </a:pPr>
            <a:r>
              <a:rPr lang="ru-RU" dirty="0">
                <a:solidFill>
                  <a:schemeClr val="tx2"/>
                </a:solidFill>
                <a:latin typeface="Times New Roman"/>
                <a:ea typeface="Times New Roman"/>
              </a:rPr>
              <a:t>Гигиеническая классификация позволяет дать всестороннюю оценку пестицидам. Если препарат по одному из показателей относится к первой группе гигиенической классификации, он очень опасен для людей и теплокровных животных.</a:t>
            </a:r>
            <a:endParaRPr lang="ru-RU" sz="2800" dirty="0">
              <a:solidFill>
                <a:schemeClr val="tx2"/>
              </a:solidFill>
              <a:latin typeface="Times New Roman"/>
              <a:ea typeface="Times New Roman"/>
            </a:endParaRPr>
          </a:p>
          <a:p>
            <a:pPr marL="0" indent="452438" algn="just">
              <a:lnSpc>
                <a:spcPct val="120000"/>
              </a:lnSpc>
              <a:spcBef>
                <a:spcPts val="0"/>
              </a:spcBef>
              <a:buNone/>
            </a:pPr>
            <a:r>
              <a:rPr lang="ru-RU" dirty="0">
                <a:solidFill>
                  <a:schemeClr val="tx2"/>
                </a:solidFill>
                <a:latin typeface="Times New Roman"/>
                <a:ea typeface="Times New Roman"/>
              </a:rPr>
              <a:t>К пестицидам предъявляются следующие гигиенические требования:</a:t>
            </a:r>
            <a:endParaRPr lang="ru-RU" sz="2800" dirty="0">
              <a:solidFill>
                <a:schemeClr val="tx2"/>
              </a:solidFill>
              <a:latin typeface="Times New Roman"/>
              <a:ea typeface="Times New Roman"/>
            </a:endParaRPr>
          </a:p>
          <a:p>
            <a:pPr marL="0" lvl="0" indent="452438" algn="just">
              <a:lnSpc>
                <a:spcPct val="120000"/>
              </a:lnSpc>
              <a:spcBef>
                <a:spcPts val="0"/>
              </a:spcBef>
              <a:buSzPts val="1400"/>
              <a:buFont typeface="Wingdings"/>
              <a:buChar char=""/>
              <a:tabLst>
                <a:tab pos="800100" algn="l"/>
              </a:tabLst>
            </a:pPr>
            <a:r>
              <a:rPr lang="ru-RU" dirty="0">
                <a:solidFill>
                  <a:schemeClr val="tx2"/>
                </a:solidFill>
                <a:latin typeface="Times New Roman"/>
                <a:ea typeface="Times New Roman"/>
              </a:rPr>
              <a:t>в сельском хозяйстве должны применяться препараты, малотоксичные для теплокровных животных и человека;</a:t>
            </a:r>
            <a:endParaRPr lang="ru-RU" sz="2800" dirty="0">
              <a:solidFill>
                <a:schemeClr val="tx2"/>
              </a:solidFill>
              <a:latin typeface="Times New Roman"/>
              <a:ea typeface="Times New Roman"/>
            </a:endParaRPr>
          </a:p>
          <a:p>
            <a:pPr marL="0" lvl="0" indent="452438" algn="just">
              <a:lnSpc>
                <a:spcPct val="120000"/>
              </a:lnSpc>
              <a:spcBef>
                <a:spcPts val="0"/>
              </a:spcBef>
              <a:buSzPts val="1400"/>
              <a:buFont typeface="Wingdings"/>
              <a:buChar char=""/>
              <a:tabLst>
                <a:tab pos="800100" algn="l"/>
              </a:tabLst>
            </a:pPr>
            <a:r>
              <a:rPr lang="ru-RU" dirty="0">
                <a:solidFill>
                  <a:schemeClr val="tx2"/>
                </a:solidFill>
                <a:latin typeface="Times New Roman"/>
                <a:ea typeface="Times New Roman"/>
              </a:rPr>
              <a:t>нельзя использовать стойкие вещества, не разлагающиеся в природных условиях на нетоксичные компоненты в течение 2 лет и более;</a:t>
            </a:r>
            <a:endParaRPr lang="ru-RU" sz="2800" dirty="0">
              <a:solidFill>
                <a:schemeClr val="tx2"/>
              </a:solidFill>
              <a:latin typeface="Times New Roman"/>
              <a:ea typeface="Times New Roman"/>
            </a:endParaRPr>
          </a:p>
          <a:p>
            <a:pPr marL="0" lvl="0" indent="452438" algn="just">
              <a:lnSpc>
                <a:spcPct val="120000"/>
              </a:lnSpc>
              <a:spcBef>
                <a:spcPts val="0"/>
              </a:spcBef>
              <a:buSzPts val="1400"/>
              <a:buFont typeface="Wingdings"/>
              <a:buChar char=""/>
              <a:tabLst>
                <a:tab pos="800100" algn="l"/>
              </a:tabLst>
            </a:pPr>
            <a:r>
              <a:rPr lang="ru-RU" dirty="0">
                <a:solidFill>
                  <a:schemeClr val="tx2"/>
                </a:solidFill>
                <a:latin typeface="Times New Roman"/>
                <a:ea typeface="Times New Roman"/>
              </a:rPr>
              <a:t>не допускаются к применению препараты с резко выраженной кумуляцией;</a:t>
            </a:r>
            <a:endParaRPr lang="ru-RU" sz="2800" dirty="0">
              <a:solidFill>
                <a:schemeClr val="tx2"/>
              </a:solidFill>
              <a:latin typeface="Times New Roman"/>
              <a:ea typeface="Times New Roman"/>
            </a:endParaRPr>
          </a:p>
          <a:p>
            <a:pPr marL="0" lvl="0" indent="452438" algn="just">
              <a:lnSpc>
                <a:spcPct val="120000"/>
              </a:lnSpc>
              <a:spcBef>
                <a:spcPts val="0"/>
              </a:spcBef>
              <a:buSzPts val="1400"/>
              <a:buFont typeface="Wingdings"/>
              <a:buChar char=""/>
              <a:tabLst>
                <a:tab pos="800100" algn="l"/>
              </a:tabLst>
            </a:pPr>
            <a:r>
              <a:rPr lang="ru-RU" dirty="0">
                <a:solidFill>
                  <a:schemeClr val="tx2"/>
                </a:solidFill>
                <a:latin typeface="Times New Roman"/>
                <a:ea typeface="Times New Roman"/>
              </a:rPr>
              <a:t>недопустимо применение веществ, если при предварительном изучении установлены их </a:t>
            </a:r>
            <a:r>
              <a:rPr lang="ru-RU" dirty="0" err="1">
                <a:solidFill>
                  <a:schemeClr val="tx2"/>
                </a:solidFill>
                <a:latin typeface="Times New Roman"/>
                <a:ea typeface="Times New Roman"/>
              </a:rPr>
              <a:t>канцерогенность</a:t>
            </a:r>
            <a:r>
              <a:rPr lang="ru-RU" dirty="0">
                <a:solidFill>
                  <a:schemeClr val="tx2"/>
                </a:solidFill>
                <a:latin typeface="Times New Roman"/>
                <a:ea typeface="Times New Roman"/>
              </a:rPr>
              <a:t>, мутагенность, </a:t>
            </a:r>
            <a:r>
              <a:rPr lang="ru-RU" dirty="0" err="1">
                <a:solidFill>
                  <a:schemeClr val="tx2"/>
                </a:solidFill>
                <a:latin typeface="Times New Roman"/>
                <a:ea typeface="Times New Roman"/>
              </a:rPr>
              <a:t>эмбриотоксичность</a:t>
            </a:r>
            <a:r>
              <a:rPr lang="ru-RU" dirty="0">
                <a:solidFill>
                  <a:schemeClr val="tx2"/>
                </a:solidFill>
                <a:latin typeface="Times New Roman"/>
                <a:ea typeface="Times New Roman"/>
              </a:rPr>
              <a:t> и </a:t>
            </a:r>
            <a:r>
              <a:rPr lang="ru-RU" dirty="0" err="1">
                <a:solidFill>
                  <a:schemeClr val="tx2"/>
                </a:solidFill>
                <a:latin typeface="Times New Roman"/>
                <a:ea typeface="Times New Roman"/>
              </a:rPr>
              <a:t>аллергенность</a:t>
            </a:r>
            <a:r>
              <a:rPr lang="ru-RU" dirty="0">
                <a:solidFill>
                  <a:schemeClr val="tx2"/>
                </a:solidFill>
                <a:latin typeface="Times New Roman"/>
                <a:ea typeface="Times New Roman"/>
              </a:rPr>
              <a:t>.</a:t>
            </a:r>
            <a:endParaRPr lang="ru-RU" sz="2800" dirty="0">
              <a:solidFill>
                <a:schemeClr val="tx2"/>
              </a:solidFill>
              <a:latin typeface="Times New Roman"/>
              <a:ea typeface="Times New Roman"/>
            </a:endParaRPr>
          </a:p>
          <a:p>
            <a:pPr marL="0" indent="0">
              <a:buNone/>
            </a:pPr>
            <a:endParaRPr lang="ru-RU" dirty="0"/>
          </a:p>
        </p:txBody>
      </p:sp>
    </p:spTree>
    <p:extLst>
      <p:ext uri="{BB962C8B-B14F-4D97-AF65-F5344CB8AC3E}">
        <p14:creationId xmlns="" xmlns:p14="http://schemas.microsoft.com/office/powerpoint/2010/main" val="26181575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регламент.jpg"/>
          <p:cNvPicPr>
            <a:picLocks noGrp="1" noChangeAspect="1"/>
          </p:cNvPicPr>
          <p:nvPr>
            <p:ph idx="1"/>
          </p:nvPr>
        </p:nvPicPr>
        <p:blipFill>
          <a:blip r:embed="rId2"/>
          <a:stretch>
            <a:fillRect/>
          </a:stretch>
        </p:blipFill>
        <p:spPr>
          <a:xfrm>
            <a:off x="214282" y="1142983"/>
            <a:ext cx="8286808" cy="4336763"/>
          </a:xfrm>
        </p:spPr>
      </p:pic>
      <p:sp>
        <p:nvSpPr>
          <p:cNvPr id="3" name="Заголовок 2"/>
          <p:cNvSpPr>
            <a:spLocks noGrp="1"/>
          </p:cNvSpPr>
          <p:nvPr>
            <p:ph type="title"/>
          </p:nvPr>
        </p:nvSpPr>
        <p:spPr/>
        <p:txBody>
          <a:bodyPr>
            <a:normAutofit fontScale="90000"/>
          </a:bodyPr>
          <a:lstStyle/>
          <a:p>
            <a:r>
              <a:rPr lang="ru-RU" dirty="0" smtClean="0">
                <a:latin typeface="Times New Roman" pitchFamily="18" charset="0"/>
                <a:cs typeface="Times New Roman" pitchFamily="18" charset="0"/>
              </a:rPr>
              <a:t>Регламенты применения пестицидов</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регламент 2.jpg"/>
          <p:cNvPicPr>
            <a:picLocks noGrp="1" noChangeAspect="1"/>
          </p:cNvPicPr>
          <p:nvPr>
            <p:ph idx="1"/>
          </p:nvPr>
        </p:nvPicPr>
        <p:blipFill>
          <a:blip r:embed="rId2"/>
          <a:stretch>
            <a:fillRect/>
          </a:stretch>
        </p:blipFill>
        <p:spPr>
          <a:xfrm>
            <a:off x="137622" y="1428736"/>
            <a:ext cx="9006377" cy="3071834"/>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57158" y="428604"/>
            <a:ext cx="8329642" cy="6286544"/>
          </a:xfrm>
        </p:spPr>
        <p:txBody>
          <a:bodyPr>
            <a:normAutofit fontScale="77500" lnSpcReduction="20000"/>
          </a:bodyPr>
          <a:lstStyle/>
          <a:p>
            <a:pPr>
              <a:buNone/>
            </a:pPr>
            <a:endParaRPr lang="ru-RU" b="1" dirty="0" smtClean="0"/>
          </a:p>
          <a:p>
            <a:r>
              <a:rPr lang="ru-RU" b="1" dirty="0" smtClean="0">
                <a:latin typeface="Times New Roman" pitchFamily="18" charset="0"/>
                <a:cs typeface="Times New Roman" pitchFamily="18" charset="0"/>
                <a:hlinkClick r:id="rId2"/>
              </a:rPr>
              <a:t>Пестициды</a:t>
            </a:r>
            <a:r>
              <a:rPr lang="ru-RU" dirty="0" smtClean="0">
                <a:latin typeface="Times New Roman" pitchFamily="18" charset="0"/>
                <a:cs typeface="Times New Roman" pitchFamily="18" charset="0"/>
              </a:rPr>
              <a:t> в Каталоге расположены по группам согласно их назначению, внутри групп – в алфавитном порядке по названиям их действующих веществ.</a:t>
            </a:r>
          </a:p>
          <a:p>
            <a:r>
              <a:rPr lang="ru-RU" dirty="0" smtClean="0">
                <a:latin typeface="Times New Roman" pitchFamily="18" charset="0"/>
                <a:cs typeface="Times New Roman" pitchFamily="18" charset="0"/>
              </a:rPr>
              <a:t>Названия действующих веществ </a:t>
            </a:r>
            <a:r>
              <a:rPr lang="ru-RU" dirty="0" smtClean="0">
                <a:latin typeface="Times New Roman" pitchFamily="18" charset="0"/>
                <a:cs typeface="Times New Roman" pitchFamily="18" charset="0"/>
                <a:hlinkClick r:id="rId2"/>
              </a:rPr>
              <a:t>пестицидов</a:t>
            </a:r>
            <a:r>
              <a:rPr lang="ru-RU" dirty="0" smtClean="0">
                <a:latin typeface="Times New Roman" pitchFamily="18" charset="0"/>
                <a:cs typeface="Times New Roman" pitchFamily="18" charset="0"/>
              </a:rPr>
              <a:t> указаны по номенклатуре ИСО (ISO) или ИЮПАК (IUPAC). Обозначения международных названий действующих веществ приведены в русской транскрипции.</a:t>
            </a:r>
          </a:p>
          <a:p>
            <a:r>
              <a:rPr lang="ru-RU" dirty="0" smtClean="0">
                <a:latin typeface="Times New Roman" pitchFamily="18" charset="0"/>
                <a:cs typeface="Times New Roman" pitchFamily="18" charset="0"/>
              </a:rPr>
              <a:t>Информация о </a:t>
            </a:r>
            <a:r>
              <a:rPr lang="ru-RU" dirty="0" smtClean="0">
                <a:latin typeface="Times New Roman" pitchFamily="18" charset="0"/>
                <a:cs typeface="Times New Roman" pitchFamily="18" charset="0"/>
                <a:hlinkClick r:id="rId2"/>
              </a:rPr>
              <a:t>пестицидах</a:t>
            </a:r>
            <a:r>
              <a:rPr lang="ru-RU" dirty="0" smtClean="0">
                <a:latin typeface="Times New Roman" pitchFamily="18" charset="0"/>
                <a:cs typeface="Times New Roman" pitchFamily="18" charset="0"/>
              </a:rPr>
              <a:t> дана в виде таблицы, в колонках указаны:</a:t>
            </a:r>
          </a:p>
          <a:p>
            <a:r>
              <a:rPr lang="ru-RU" dirty="0" smtClean="0">
                <a:latin typeface="Times New Roman" pitchFamily="18" charset="0"/>
                <a:cs typeface="Times New Roman" pitchFamily="18" charset="0"/>
              </a:rPr>
              <a:t>В колонке 1 указаны:</a:t>
            </a:r>
          </a:p>
          <a:p>
            <a:pPr lvl="1"/>
            <a:r>
              <a:rPr lang="ru-RU" dirty="0" smtClean="0">
                <a:latin typeface="Times New Roman" pitchFamily="18" charset="0"/>
                <a:cs typeface="Times New Roman" pitchFamily="18" charset="0"/>
              </a:rPr>
              <a:t>название </a:t>
            </a:r>
            <a:r>
              <a:rPr lang="ru-RU" dirty="0" smtClean="0">
                <a:latin typeface="Times New Roman" pitchFamily="18" charset="0"/>
                <a:cs typeface="Times New Roman" pitchFamily="18" charset="0"/>
                <a:hlinkClick r:id="rId2"/>
              </a:rPr>
              <a:t>пестицида</a:t>
            </a:r>
            <a:r>
              <a:rPr lang="ru-RU" dirty="0" smtClean="0">
                <a:latin typeface="Times New Roman" pitchFamily="18" charset="0"/>
                <a:cs typeface="Times New Roman" pitchFamily="18" charset="0"/>
              </a:rPr>
              <a:t>,</a:t>
            </a:r>
          </a:p>
          <a:p>
            <a:pPr lvl="1"/>
            <a:r>
              <a:rPr lang="ru-RU" dirty="0" smtClean="0">
                <a:latin typeface="Times New Roman" pitchFamily="18" charset="0"/>
                <a:cs typeface="Times New Roman" pitchFamily="18" charset="0"/>
              </a:rPr>
              <a:t>его </a:t>
            </a:r>
            <a:r>
              <a:rPr lang="ru-RU" dirty="0" err="1" smtClean="0">
                <a:latin typeface="Times New Roman" pitchFamily="18" charset="0"/>
                <a:cs typeface="Times New Roman" pitchFamily="18" charset="0"/>
                <a:hlinkClick r:id="rId3"/>
              </a:rPr>
              <a:t>препаративная</a:t>
            </a:r>
            <a:r>
              <a:rPr lang="ru-RU" dirty="0" smtClean="0">
                <a:latin typeface="Times New Roman" pitchFamily="18" charset="0"/>
                <a:cs typeface="Times New Roman" pitchFamily="18" charset="0"/>
                <a:hlinkClick r:id="rId3"/>
              </a:rPr>
              <a:t> форма</a:t>
            </a:r>
            <a:r>
              <a:rPr lang="ru-RU" dirty="0" smtClean="0">
                <a:latin typeface="Times New Roman" pitchFamily="18" charset="0"/>
                <a:cs typeface="Times New Roman" pitchFamily="18" charset="0"/>
              </a:rPr>
              <a:t>,</a:t>
            </a:r>
          </a:p>
          <a:p>
            <a:pPr lvl="1"/>
            <a:r>
              <a:rPr lang="ru-RU" dirty="0" smtClean="0">
                <a:latin typeface="Times New Roman" pitchFamily="18" charset="0"/>
                <a:cs typeface="Times New Roman" pitchFamily="18" charset="0"/>
              </a:rPr>
              <a:t>содержание действующего вещества,</a:t>
            </a:r>
          </a:p>
          <a:p>
            <a:pPr lvl="1"/>
            <a:r>
              <a:rPr lang="ru-RU" dirty="0" err="1" smtClean="0">
                <a:latin typeface="Times New Roman" pitchFamily="18" charset="0"/>
                <a:cs typeface="Times New Roman" pitchFamily="18" charset="0"/>
              </a:rPr>
              <a:t>регистрант</a:t>
            </a:r>
            <a:r>
              <a:rPr lang="ru-RU" dirty="0" smtClean="0">
                <a:latin typeface="Times New Roman" pitchFamily="18" charset="0"/>
                <a:cs typeface="Times New Roman" pitchFamily="18" charset="0"/>
              </a:rPr>
              <a:t>,</a:t>
            </a:r>
          </a:p>
          <a:p>
            <a:pPr lvl="1"/>
            <a:r>
              <a:rPr lang="ru-RU" dirty="0" smtClean="0">
                <a:latin typeface="Times New Roman" pitchFamily="18" charset="0"/>
                <a:cs typeface="Times New Roman" pitchFamily="18" charset="0"/>
              </a:rPr>
              <a:t>номер государственной регистрации,</a:t>
            </a:r>
          </a:p>
          <a:p>
            <a:pPr lvl="1"/>
            <a:r>
              <a:rPr lang="ru-RU" dirty="0" smtClean="0">
                <a:latin typeface="Times New Roman" pitchFamily="18" charset="0"/>
                <a:cs typeface="Times New Roman" pitchFamily="18" charset="0"/>
              </a:rPr>
              <a:t>ограничения по применению,</a:t>
            </a:r>
          </a:p>
          <a:p>
            <a:pPr lvl="1"/>
            <a:r>
              <a:rPr lang="ru-RU" dirty="0" smtClean="0">
                <a:latin typeface="Times New Roman" pitchFamily="18" charset="0"/>
                <a:cs typeface="Times New Roman" pitchFamily="18" charset="0"/>
              </a:rPr>
              <a:t>дата окончания срока регистрации (число, месяц, год). Цифровые обозначения в виде дроби от (1) до (4) после указания </a:t>
            </a:r>
            <a:r>
              <a:rPr lang="ru-RU" dirty="0" err="1" smtClean="0">
                <a:latin typeface="Times New Roman" pitchFamily="18" charset="0"/>
                <a:cs typeface="Times New Roman" pitchFamily="18" charset="0"/>
              </a:rPr>
              <a:t>регистранта</a:t>
            </a:r>
            <a:r>
              <a:rPr lang="ru-RU" dirty="0" smtClean="0">
                <a:latin typeface="Times New Roman" pitchFamily="18" charset="0"/>
                <a:cs typeface="Times New Roman" pitchFamily="18" charset="0"/>
              </a:rPr>
              <a:t> означают классы опасности препаратов. В числителе – класс опасности для человека, в знаменателе – класс опасности для пчел в полевых условиях.</a:t>
            </a: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28596" y="500042"/>
            <a:ext cx="8258204" cy="5507249"/>
          </a:xfrm>
        </p:spPr>
        <p:txBody>
          <a:bodyPr>
            <a:normAutofit fontScale="62500" lnSpcReduction="20000"/>
          </a:bodyPr>
          <a:lstStyle/>
          <a:p>
            <a:r>
              <a:rPr lang="ru-RU" sz="2600" dirty="0" smtClean="0">
                <a:latin typeface="Times New Roman" pitchFamily="18" charset="0"/>
                <a:cs typeface="Times New Roman" pitchFamily="18" charset="0"/>
              </a:rPr>
              <a:t>В колонке 2 указаны нормы применения </a:t>
            </a:r>
            <a:r>
              <a:rPr lang="ru-RU" sz="2600" dirty="0" smtClean="0">
                <a:latin typeface="Times New Roman" pitchFamily="18" charset="0"/>
                <a:cs typeface="Times New Roman" pitchFamily="18" charset="0"/>
                <a:hlinkClick r:id="rId2"/>
              </a:rPr>
              <a:t>пестицидов</a:t>
            </a:r>
            <a:r>
              <a:rPr lang="ru-RU" sz="2600" dirty="0" smtClean="0">
                <a:latin typeface="Times New Roman" pitchFamily="18" charset="0"/>
                <a:cs typeface="Times New Roman" pitchFamily="18" charset="0"/>
              </a:rPr>
              <a:t> (по препарату):</a:t>
            </a:r>
          </a:p>
          <a:p>
            <a:pPr lvl="1"/>
            <a:r>
              <a:rPr lang="ru-RU" sz="2600" dirty="0" smtClean="0">
                <a:latin typeface="Times New Roman" pitchFamily="18" charset="0"/>
                <a:cs typeface="Times New Roman" pitchFamily="18" charset="0"/>
              </a:rPr>
              <a:t>для твердых </a:t>
            </a:r>
            <a:r>
              <a:rPr lang="ru-RU" sz="2600" dirty="0" err="1" smtClean="0">
                <a:latin typeface="Times New Roman" pitchFamily="18" charset="0"/>
                <a:cs typeface="Times New Roman" pitchFamily="18" charset="0"/>
              </a:rPr>
              <a:t>препаративных</a:t>
            </a:r>
            <a:r>
              <a:rPr lang="ru-RU" sz="2600" dirty="0" smtClean="0">
                <a:latin typeface="Times New Roman" pitchFamily="18" charset="0"/>
                <a:cs typeface="Times New Roman" pitchFamily="18" charset="0"/>
              </a:rPr>
              <a:t> форм – в кг/га (для протравителей семян – в кг/т),</a:t>
            </a:r>
          </a:p>
          <a:p>
            <a:pPr lvl="1"/>
            <a:r>
              <a:rPr lang="ru-RU" sz="2600" dirty="0" smtClean="0">
                <a:latin typeface="Times New Roman" pitchFamily="18" charset="0"/>
                <a:cs typeface="Times New Roman" pitchFamily="18" charset="0"/>
              </a:rPr>
              <a:t>для жидких </a:t>
            </a:r>
            <a:r>
              <a:rPr lang="ru-RU" sz="2600" dirty="0" err="1" smtClean="0">
                <a:latin typeface="Times New Roman" pitchFamily="18" charset="0"/>
                <a:cs typeface="Times New Roman" pitchFamily="18" charset="0"/>
              </a:rPr>
              <a:t>препаративных</a:t>
            </a:r>
            <a:r>
              <a:rPr lang="ru-RU" sz="2600" dirty="0" smtClean="0">
                <a:latin typeface="Times New Roman" pitchFamily="18" charset="0"/>
                <a:cs typeface="Times New Roman" pitchFamily="18" charset="0"/>
              </a:rPr>
              <a:t> форм – в л/га (для протравителей семян – в л/т). В остальных случаях нормы применения, приведенные в других единицах измерения, указаны рядом с числовым значением нормы применения </a:t>
            </a:r>
            <a:r>
              <a:rPr lang="ru-RU" sz="2600" dirty="0" smtClean="0">
                <a:latin typeface="Times New Roman" pitchFamily="18" charset="0"/>
                <a:cs typeface="Times New Roman" pitchFamily="18" charset="0"/>
                <a:hlinkClick r:id="rId2"/>
              </a:rPr>
              <a:t>пестицида</a:t>
            </a:r>
            <a:r>
              <a:rPr lang="ru-RU" sz="2600" dirty="0" smtClean="0">
                <a:latin typeface="Times New Roman" pitchFamily="18" charset="0"/>
                <a:cs typeface="Times New Roman" pitchFamily="18" charset="0"/>
              </a:rPr>
              <a:t>. Нормы применения </a:t>
            </a:r>
            <a:r>
              <a:rPr lang="ru-RU" sz="2600" dirty="0" smtClean="0">
                <a:latin typeface="Times New Roman" pitchFamily="18" charset="0"/>
                <a:cs typeface="Times New Roman" pitchFamily="18" charset="0"/>
                <a:hlinkClick r:id="rId3"/>
              </a:rPr>
              <a:t>гербицидов</a:t>
            </a:r>
            <a:r>
              <a:rPr lang="ru-RU" sz="2600" dirty="0" smtClean="0">
                <a:latin typeface="Times New Roman" pitchFamily="18" charset="0"/>
                <a:cs typeface="Times New Roman" pitchFamily="18" charset="0"/>
              </a:rPr>
              <a:t> даны из расчета сплошной обработки почвы, при ленточном способе внесения норма применения сокращается пропорционально уменьшению обрабатываемой площади.</a:t>
            </a:r>
          </a:p>
          <a:p>
            <a:r>
              <a:rPr lang="ru-RU" sz="2600" dirty="0" smtClean="0">
                <a:latin typeface="Times New Roman" pitchFamily="18" charset="0"/>
                <a:cs typeface="Times New Roman" pitchFamily="18" charset="0"/>
              </a:rPr>
              <a:t>В колонке 3 указаны культуры, на которых разрешено применение данного </a:t>
            </a:r>
            <a:r>
              <a:rPr lang="ru-RU" sz="2600" dirty="0" smtClean="0">
                <a:latin typeface="Times New Roman" pitchFamily="18" charset="0"/>
                <a:cs typeface="Times New Roman" pitchFamily="18" charset="0"/>
                <a:hlinkClick r:id="rId2"/>
              </a:rPr>
              <a:t>пестицида</a:t>
            </a:r>
            <a:r>
              <a:rPr lang="ru-RU" sz="2600" dirty="0" smtClean="0">
                <a:latin typeface="Times New Roman" pitchFamily="18" charset="0"/>
                <a:cs typeface="Times New Roman" pitchFamily="18" charset="0"/>
              </a:rPr>
              <a:t>, как для открытого, так и защищенного грунта, если это не оговаривается специально.</a:t>
            </a:r>
          </a:p>
          <a:p>
            <a:r>
              <a:rPr lang="ru-RU" sz="2600" dirty="0" smtClean="0">
                <a:latin typeface="Times New Roman" pitchFamily="18" charset="0"/>
                <a:cs typeface="Times New Roman" pitchFamily="18" charset="0"/>
              </a:rPr>
              <a:t>В колонке 4 указаны вредные объекты, против которых рекомендован данный </a:t>
            </a:r>
            <a:r>
              <a:rPr lang="ru-RU" sz="2600" dirty="0" smtClean="0">
                <a:latin typeface="Times New Roman" pitchFamily="18" charset="0"/>
                <a:cs typeface="Times New Roman" pitchFamily="18" charset="0"/>
                <a:hlinkClick r:id="rId2"/>
              </a:rPr>
              <a:t>пестицид</a:t>
            </a:r>
            <a:r>
              <a:rPr lang="ru-RU" sz="2600" dirty="0" smtClean="0">
                <a:latin typeface="Times New Roman" pitchFamily="18" charset="0"/>
                <a:cs typeface="Times New Roman" pitchFamily="18" charset="0"/>
              </a:rPr>
              <a:t>, для </a:t>
            </a:r>
            <a:r>
              <a:rPr lang="ru-RU" sz="2600" dirty="0" smtClean="0">
                <a:latin typeface="Times New Roman" pitchFamily="18" charset="0"/>
                <a:cs typeface="Times New Roman" pitchFamily="18" charset="0"/>
                <a:hlinkClick r:id="rId4"/>
              </a:rPr>
              <a:t>десикантов</a:t>
            </a:r>
            <a:r>
              <a:rPr lang="ru-RU" sz="2600" dirty="0" smtClean="0">
                <a:latin typeface="Times New Roman" pitchFamily="18" charset="0"/>
                <a:cs typeface="Times New Roman" pitchFamily="18" charset="0"/>
              </a:rPr>
              <a:t> и регуляторов роста растений – назначение препарата.</a:t>
            </a:r>
          </a:p>
          <a:p>
            <a:r>
              <a:rPr lang="ru-RU" sz="2600" dirty="0" smtClean="0">
                <a:latin typeface="Times New Roman" pitchFamily="18" charset="0"/>
                <a:cs typeface="Times New Roman" pitchFamily="18" charset="0"/>
              </a:rPr>
              <a:t>В колонке 5 размещены способ, время обработки, особенности применения.</a:t>
            </a:r>
          </a:p>
          <a:p>
            <a:pPr lvl="1"/>
            <a:r>
              <a:rPr lang="ru-RU" sz="2600" dirty="0" smtClean="0">
                <a:latin typeface="Times New Roman" pitchFamily="18" charset="0"/>
                <a:cs typeface="Times New Roman" pitchFamily="18" charset="0"/>
              </a:rPr>
              <a:t>Выражение “Расход – 400 л/га”, “Расход – 12 л/т” и т.п. означает расход рабочей жидкости (раствора, эмульсии или суспензии), если не указано “Расход рабочей жидкости”.</a:t>
            </a:r>
          </a:p>
          <a:p>
            <a:r>
              <a:rPr lang="ru-RU" sz="2600" dirty="0" smtClean="0">
                <a:latin typeface="Times New Roman" pitchFamily="18" charset="0"/>
                <a:cs typeface="Times New Roman" pitchFamily="18" charset="0"/>
              </a:rPr>
              <a:t>В колонке 6 указаны </a:t>
            </a:r>
            <a:r>
              <a:rPr lang="ru-RU" sz="2600" dirty="0" smtClean="0">
                <a:latin typeface="Times New Roman" pitchFamily="18" charset="0"/>
                <a:cs typeface="Times New Roman" pitchFamily="18" charset="0"/>
                <a:hlinkClick r:id="rId5"/>
              </a:rPr>
              <a:t>сроки ожидания</a:t>
            </a:r>
            <a:r>
              <a:rPr lang="ru-RU" sz="2600" dirty="0" smtClean="0">
                <a:latin typeface="Times New Roman" pitchFamily="18" charset="0"/>
                <a:cs typeface="Times New Roman" pitchFamily="18" charset="0"/>
              </a:rPr>
              <a:t>, в скобках – кратность обработок. </a:t>
            </a:r>
            <a:r>
              <a:rPr lang="ru-RU" sz="2600" dirty="0" smtClean="0">
                <a:latin typeface="Times New Roman" pitchFamily="18" charset="0"/>
                <a:cs typeface="Times New Roman" pitchFamily="18" charset="0"/>
                <a:hlinkClick r:id="rId5"/>
              </a:rPr>
              <a:t>Срок ожидания</a:t>
            </a:r>
            <a:r>
              <a:rPr lang="ru-RU" sz="2600" dirty="0" smtClean="0">
                <a:latin typeface="Times New Roman" pitchFamily="18" charset="0"/>
                <a:cs typeface="Times New Roman" pitchFamily="18" charset="0"/>
              </a:rPr>
              <a:t> – это временной интервал между обработкой </a:t>
            </a:r>
            <a:r>
              <a:rPr lang="ru-RU" sz="2600" dirty="0" smtClean="0">
                <a:latin typeface="Times New Roman" pitchFamily="18" charset="0"/>
                <a:cs typeface="Times New Roman" pitchFamily="18" charset="0"/>
                <a:hlinkClick r:id="rId2"/>
              </a:rPr>
              <a:t>пестицидом</a:t>
            </a:r>
            <a:r>
              <a:rPr lang="ru-RU" sz="2600" dirty="0" smtClean="0">
                <a:latin typeface="Times New Roman" pitchFamily="18" charset="0"/>
                <a:cs typeface="Times New Roman" pitchFamily="18" charset="0"/>
              </a:rPr>
              <a:t> и уборкой урожая, указывается в днях. Если применение </a:t>
            </a:r>
            <a:r>
              <a:rPr lang="ru-RU" sz="2600" dirty="0" smtClean="0">
                <a:latin typeface="Times New Roman" pitchFamily="18" charset="0"/>
                <a:cs typeface="Times New Roman" pitchFamily="18" charset="0"/>
                <a:hlinkClick r:id="rId2"/>
              </a:rPr>
              <a:t>пестицида</a:t>
            </a:r>
            <a:r>
              <a:rPr lang="ru-RU" sz="2600" dirty="0" smtClean="0">
                <a:latin typeface="Times New Roman" pitchFamily="18" charset="0"/>
                <a:cs typeface="Times New Roman" pitchFamily="18" charset="0"/>
              </a:rPr>
              <a:t> однозначно однократное, например, предпосевная обработка семян, то в шестой колонке может быть указан прочерк (-) или (1).</a:t>
            </a:r>
          </a:p>
          <a:p>
            <a:r>
              <a:rPr lang="ru-RU" sz="2600" dirty="0" smtClean="0">
                <a:latin typeface="Times New Roman" pitchFamily="18" charset="0"/>
                <a:cs typeface="Times New Roman" pitchFamily="18" charset="0"/>
              </a:rPr>
              <a:t>В колонке 7 сроки выхода людей на обработанные </a:t>
            </a:r>
            <a:r>
              <a:rPr lang="ru-RU" sz="2600" dirty="0" smtClean="0">
                <a:latin typeface="Times New Roman" pitchFamily="18" charset="0"/>
                <a:cs typeface="Times New Roman" pitchFamily="18" charset="0"/>
                <a:hlinkClick r:id="rId2"/>
              </a:rPr>
              <a:t>пестицидами</a:t>
            </a:r>
            <a:r>
              <a:rPr lang="ru-RU" sz="2600" dirty="0" smtClean="0">
                <a:latin typeface="Times New Roman" pitchFamily="18" charset="0"/>
                <a:cs typeface="Times New Roman" pitchFamily="18" charset="0"/>
              </a:rPr>
              <a:t> площади для проведения ручных (механизированных) работ по уходу за растениями приводятся в днях.</a:t>
            </a:r>
          </a:p>
          <a:p>
            <a:pPr>
              <a:buNone/>
            </a:pP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404664"/>
            <a:ext cx="8291264" cy="5721499"/>
          </a:xfrm>
        </p:spPr>
        <p:txBody>
          <a:bodyPr>
            <a:normAutofit fontScale="47500" lnSpcReduction="20000"/>
          </a:bodyPr>
          <a:lstStyle/>
          <a:p>
            <a:pPr marL="0" indent="0" algn="ctr">
              <a:spcBef>
                <a:spcPts val="1200"/>
              </a:spcBef>
              <a:spcAft>
                <a:spcPts val="0"/>
              </a:spcAft>
              <a:buNone/>
            </a:pPr>
            <a:r>
              <a:rPr lang="ru-RU" b="1" kern="1600" dirty="0">
                <a:solidFill>
                  <a:schemeClr val="tx2"/>
                </a:solidFill>
                <a:latin typeface="Times New Roman" pitchFamily="18" charset="0"/>
                <a:cs typeface="Times New Roman" pitchFamily="18" charset="0"/>
              </a:rPr>
              <a:t>3. Техника безопасности при работе с пестицидами</a:t>
            </a:r>
            <a:endParaRPr lang="ru-RU" sz="3600" b="1" kern="1600" dirty="0">
              <a:solidFill>
                <a:schemeClr val="tx2"/>
              </a:solidFill>
              <a:latin typeface="Times New Roman" pitchFamily="18" charset="0"/>
              <a:cs typeface="Times New Roman" pitchFamily="18" charset="0"/>
            </a:endParaRPr>
          </a:p>
          <a:p>
            <a:pPr marL="0" indent="0">
              <a:spcBef>
                <a:spcPts val="1200"/>
              </a:spcBef>
              <a:spcAft>
                <a:spcPts val="0"/>
              </a:spcAft>
              <a:buNone/>
            </a:pPr>
            <a:r>
              <a:rPr lang="ru-RU" sz="2400" kern="1600" dirty="0">
                <a:solidFill>
                  <a:schemeClr val="tx2"/>
                </a:solidFill>
                <a:latin typeface="Times New Roman" pitchFamily="18" charset="0"/>
                <a:cs typeface="Times New Roman" pitchFamily="18" charset="0"/>
              </a:rPr>
              <a:t> </a:t>
            </a:r>
            <a:endParaRPr lang="ru-RU" sz="3600" b="1" kern="1600" dirty="0">
              <a:solidFill>
                <a:schemeClr val="tx2"/>
              </a:solidFill>
              <a:latin typeface="Times New Roman" pitchFamily="18" charset="0"/>
              <a:cs typeface="Times New Roman" pitchFamily="18" charset="0"/>
            </a:endParaRPr>
          </a:p>
          <a:p>
            <a:pPr marL="0" indent="0" algn="ctr">
              <a:spcBef>
                <a:spcPts val="1200"/>
              </a:spcBef>
              <a:spcAft>
                <a:spcPts val="0"/>
              </a:spcAft>
              <a:buNone/>
            </a:pPr>
            <a:r>
              <a:rPr lang="ru-RU" b="1" i="1" kern="1600" dirty="0">
                <a:solidFill>
                  <a:schemeClr val="tx2"/>
                </a:solidFill>
                <a:latin typeface="Times New Roman" pitchFamily="18" charset="0"/>
                <a:cs typeface="Times New Roman" pitchFamily="18" charset="0"/>
              </a:rPr>
              <a:t>3.1. Общие требования безопасности при применении пестицидов</a:t>
            </a:r>
            <a:endParaRPr lang="ru-RU" sz="3600" b="1" kern="1600" dirty="0">
              <a:solidFill>
                <a:schemeClr val="tx2"/>
              </a:solidFill>
              <a:latin typeface="Times New Roman" pitchFamily="18" charset="0"/>
              <a:cs typeface="Times New Roman" pitchFamily="18" charset="0"/>
            </a:endParaRPr>
          </a:p>
          <a:p>
            <a:pPr marL="0" indent="452438" algn="just">
              <a:spcAft>
                <a:spcPts val="0"/>
              </a:spcAft>
              <a:buNone/>
            </a:pPr>
            <a:r>
              <a:rPr lang="ru-RU" sz="3400" dirty="0">
                <a:solidFill>
                  <a:schemeClr val="tx2"/>
                </a:solidFill>
                <a:latin typeface="Times New Roman" pitchFamily="18" charset="0"/>
                <a:ea typeface="Times New Roman"/>
                <a:cs typeface="Times New Roman" pitchFamily="18" charset="0"/>
              </a:rPr>
              <a:t>Ответственность за охрану труда, технику безопасности и выполнение всех требований при работе с пестицидами возлагается на руководителей хозяйства и организаций, их применяющих.</a:t>
            </a:r>
          </a:p>
          <a:p>
            <a:pPr marL="0" indent="452438" algn="just">
              <a:spcAft>
                <a:spcPts val="0"/>
              </a:spcAft>
              <a:buNone/>
            </a:pPr>
            <a:r>
              <a:rPr lang="ru-RU" sz="3400" dirty="0">
                <a:solidFill>
                  <a:schemeClr val="tx2"/>
                </a:solidFill>
                <a:latin typeface="Times New Roman" pitchFamily="18" charset="0"/>
                <a:ea typeface="Times New Roman"/>
                <a:cs typeface="Times New Roman" pitchFamily="18" charset="0"/>
              </a:rPr>
              <a:t>Все работы по химической защите растений осуществляются под руководством специалиста по защите растений или средней квалификации, имеющего соответствующий диплом. Для производства специальных мероприятий допускается назначение (по приказу администрации) агрономов других профилей, имеющих большой опыт работы с пестицидами и прошедших соответствующую подготовку.</a:t>
            </a:r>
          </a:p>
          <a:p>
            <a:pPr marL="0" indent="452438" algn="just">
              <a:spcAft>
                <a:spcPts val="0"/>
              </a:spcAft>
              <a:buNone/>
            </a:pPr>
            <a:r>
              <a:rPr lang="ru-RU" sz="3400" dirty="0">
                <a:solidFill>
                  <a:schemeClr val="tx2"/>
                </a:solidFill>
                <a:latin typeface="Times New Roman" pitchFamily="18" charset="0"/>
                <a:ea typeface="Times New Roman"/>
                <a:cs typeface="Times New Roman" pitchFamily="18" charset="0"/>
              </a:rPr>
              <a:t>Специальный персонал, непосредственно участвующий в организации и выполнении работ по химической защите растений (техники, бригадиры, звеньевые), подбирается из числа лиц, имеющих опыт работы и специальное образование или курсовую подготовку, и закрепляется для этого вида работ на весь сезон.</a:t>
            </a:r>
          </a:p>
          <a:p>
            <a:pPr marL="0" indent="452438" algn="just">
              <a:spcAft>
                <a:spcPts val="0"/>
              </a:spcAft>
              <a:buNone/>
            </a:pPr>
            <a:r>
              <a:rPr lang="ru-RU" sz="3400" dirty="0">
                <a:solidFill>
                  <a:schemeClr val="tx2"/>
                </a:solidFill>
                <a:latin typeface="Times New Roman" pitchFamily="18" charset="0"/>
                <a:ea typeface="Times New Roman"/>
                <a:cs typeface="Times New Roman" pitchFamily="18" charset="0"/>
              </a:rPr>
              <a:t>Лица, привлекаемые к работе с пестицидами (постоянно или временно), формируются в специализированные бригады или звенья. Они должны ежегодно проходить обязательное медицинское освидетельствование, отметки о котором необходимо делать в медицинской книжке, с ними должен быть проведен инструктаж по технике безопасности с обязательной регистрацией в журнале.</a:t>
            </a:r>
          </a:p>
          <a:p>
            <a:pPr marL="0" indent="452438" algn="just">
              <a:spcAft>
                <a:spcPts val="0"/>
              </a:spcAft>
              <a:buNone/>
            </a:pPr>
            <a:r>
              <a:rPr lang="ru-RU" sz="3400" dirty="0">
                <a:solidFill>
                  <a:schemeClr val="tx2"/>
                </a:solidFill>
                <a:latin typeface="Times New Roman" pitchFamily="18" charset="0"/>
                <a:ea typeface="Times New Roman"/>
                <a:cs typeface="Times New Roman" pitchFamily="18" charset="0"/>
              </a:rPr>
              <a:t>К работе с пестицидами не допускаются дети и подростки до 18 лет, беременные и кормящие грудью женщины, а также лица, имеющие медицинское противопоказание.</a:t>
            </a:r>
            <a:endParaRPr lang="ru-RU" sz="3400" dirty="0">
              <a:solidFill>
                <a:schemeClr val="tx2"/>
              </a:solidFill>
              <a:effectLst/>
              <a:latin typeface="Times New Roman" pitchFamily="18" charset="0"/>
              <a:ea typeface="Times New Roman"/>
              <a:cs typeface="Times New Roman" pitchFamily="18" charset="0"/>
            </a:endParaRPr>
          </a:p>
        </p:txBody>
      </p:sp>
    </p:spTree>
    <p:extLst>
      <p:ext uri="{BB962C8B-B14F-4D97-AF65-F5344CB8AC3E}">
        <p14:creationId xmlns="" xmlns:p14="http://schemas.microsoft.com/office/powerpoint/2010/main" val="302966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11560" y="188640"/>
            <a:ext cx="8075240" cy="5937523"/>
          </a:xfrm>
        </p:spPr>
        <p:txBody>
          <a:bodyPr>
            <a:normAutofit fontScale="92500" lnSpcReduction="10000"/>
          </a:bodyPr>
          <a:lstStyle/>
          <a:p>
            <a:pPr marL="0" indent="452438" algn="just">
              <a:spcBef>
                <a:spcPts val="0"/>
              </a:spcBef>
              <a:spcAft>
                <a:spcPts val="0"/>
              </a:spcAft>
              <a:buNone/>
            </a:pPr>
            <a:r>
              <a:rPr lang="ru-RU" sz="1800" dirty="0">
                <a:solidFill>
                  <a:schemeClr val="tx2"/>
                </a:solidFill>
                <a:latin typeface="Times New Roman"/>
                <a:ea typeface="Times New Roman"/>
              </a:rPr>
              <a:t>Продолжительность рабочего дня при работах с чрезвычайно опасными, </a:t>
            </a:r>
            <a:r>
              <a:rPr lang="ru-RU" sz="1800" dirty="0" err="1">
                <a:solidFill>
                  <a:schemeClr val="tx2"/>
                </a:solidFill>
                <a:latin typeface="Times New Roman"/>
                <a:ea typeface="Times New Roman"/>
              </a:rPr>
              <a:t>высокоопасными</a:t>
            </a:r>
            <a:r>
              <a:rPr lang="ru-RU" sz="1800" dirty="0">
                <a:solidFill>
                  <a:schemeClr val="tx2"/>
                </a:solidFill>
                <a:latin typeface="Times New Roman"/>
                <a:ea typeface="Times New Roman"/>
              </a:rPr>
              <a:t> пестицидами должна составлять 4 часа (с доработкой двух часов на других работах без применения пестицидов), с остальными препаратами – 6 часов. В дни работы с пестицидами, работающие получают специальное питание</a:t>
            </a:r>
            <a:r>
              <a:rPr lang="ru-RU" sz="1800" dirty="0" smtClean="0">
                <a:solidFill>
                  <a:schemeClr val="tx2"/>
                </a:solidFill>
                <a:latin typeface="Times New Roman"/>
                <a:ea typeface="Times New Roman"/>
              </a:rPr>
              <a:t>.</a:t>
            </a:r>
          </a:p>
          <a:p>
            <a:pPr marL="0" indent="452438" algn="just">
              <a:spcAft>
                <a:spcPts val="0"/>
              </a:spcAft>
              <a:buNone/>
            </a:pPr>
            <a:r>
              <a:rPr lang="ru-RU" sz="1800" dirty="0">
                <a:solidFill>
                  <a:schemeClr val="tx2"/>
                </a:solidFill>
                <a:latin typeface="Times New Roman"/>
                <a:ea typeface="Times New Roman"/>
              </a:rPr>
              <a:t>Работающие с пестицидами должны строго соблюдать правила личной гигиены. Во время работ запрещается принимать пищу, пить, курить, снимать средства индивидуальной защиты. Это допускается только во время отдыха на специально оборудованной площадке. Руководитель работ должен осведомляться о самочувствии работающих: при первой жалобе обязан отстранить от дальнейшей работы, принять меры по оказанию первой помощи и вызову медицинского работника.</a:t>
            </a:r>
            <a:endParaRPr lang="ru-RU" sz="1600" dirty="0">
              <a:solidFill>
                <a:schemeClr val="tx2"/>
              </a:solidFill>
              <a:latin typeface="Times New Roman"/>
              <a:ea typeface="Times New Roman"/>
            </a:endParaRPr>
          </a:p>
          <a:p>
            <a:pPr marL="0" indent="452438" algn="just">
              <a:lnSpc>
                <a:spcPct val="110000"/>
              </a:lnSpc>
              <a:spcBef>
                <a:spcPts val="0"/>
              </a:spcBef>
              <a:spcAft>
                <a:spcPts val="0"/>
              </a:spcAft>
              <a:buNone/>
            </a:pPr>
            <a:r>
              <a:rPr lang="ru-RU" sz="1800" dirty="0">
                <a:solidFill>
                  <a:schemeClr val="tx2"/>
                </a:solidFill>
                <a:latin typeface="Times New Roman"/>
                <a:ea typeface="Times New Roman"/>
              </a:rPr>
              <a:t>Применение любого пестицида в каждом конкретном случае должно проводиться на основании утвержденных министерством сельского хозяйства РФ инструкций, рекомендаций и методических указаний, приказов, положений и указаний по технологии и регламентам применения пестицидов. Особого внимания требуют вопросы дозировки пестицидов, нормы рабочих составов и кратности обработок. Категорически запрещается увеличивать нормы расхода пестицидов и кратность их применения, предусмотренные «Списком», недопустимо также присутствие посторонних лиц в местах работы с пестицидами.</a:t>
            </a:r>
            <a:endParaRPr lang="ru-RU" sz="1600" dirty="0">
              <a:solidFill>
                <a:schemeClr val="tx2"/>
              </a:solidFill>
              <a:latin typeface="Times New Roman"/>
              <a:ea typeface="Times New Roman"/>
            </a:endParaRPr>
          </a:p>
          <a:p>
            <a:pPr marL="0" indent="452438" algn="just">
              <a:lnSpc>
                <a:spcPct val="110000"/>
              </a:lnSpc>
              <a:spcBef>
                <a:spcPts val="0"/>
              </a:spcBef>
              <a:spcAft>
                <a:spcPts val="0"/>
              </a:spcAft>
              <a:buNone/>
            </a:pPr>
            <a:r>
              <a:rPr lang="ru-RU" sz="1800" dirty="0">
                <a:solidFill>
                  <a:schemeClr val="tx2"/>
                </a:solidFill>
                <a:latin typeface="Times New Roman"/>
                <a:ea typeface="Times New Roman"/>
              </a:rPr>
              <a:t>Обработку посевов и насаждений следует проводить строго в рекомендуемые сроки. Особенно тщательно нужно соблюдать сроки последних обработок, которые указываются в «Списке». Во всех случаях применение пестицидов надо проводить в соответствии с биологией культуры и вредных организмов, выбирая оптимальные из рекомендуемых сроки.</a:t>
            </a:r>
            <a:endParaRPr lang="ru-RU" sz="1600" dirty="0">
              <a:solidFill>
                <a:schemeClr val="tx2"/>
              </a:solidFill>
              <a:latin typeface="Times New Roman"/>
              <a:ea typeface="Times New Roman"/>
            </a:endParaRPr>
          </a:p>
          <a:p>
            <a:pPr marL="0" indent="452438" algn="just">
              <a:spcBef>
                <a:spcPts val="0"/>
              </a:spcBef>
              <a:spcAft>
                <a:spcPts val="0"/>
              </a:spcAft>
              <a:buNone/>
            </a:pPr>
            <a:endParaRPr lang="ru-RU" sz="1800" dirty="0">
              <a:solidFill>
                <a:schemeClr val="tx2"/>
              </a:solidFill>
              <a:effectLst/>
              <a:latin typeface="Times New Roman"/>
              <a:ea typeface="Times New Roman"/>
            </a:endParaRPr>
          </a:p>
        </p:txBody>
      </p:sp>
    </p:spTree>
    <p:extLst>
      <p:ext uri="{BB962C8B-B14F-4D97-AF65-F5344CB8AC3E}">
        <p14:creationId xmlns="" xmlns:p14="http://schemas.microsoft.com/office/powerpoint/2010/main" val="13692329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76672"/>
            <a:ext cx="8435280" cy="5649491"/>
          </a:xfrm>
        </p:spPr>
        <p:txBody>
          <a:bodyPr>
            <a:normAutofit fontScale="70000" lnSpcReduction="20000"/>
          </a:bodyPr>
          <a:lstStyle/>
          <a:p>
            <a:pPr marL="0" indent="0" algn="ctr">
              <a:spcAft>
                <a:spcPts val="0"/>
              </a:spcAft>
              <a:buNone/>
            </a:pPr>
            <a:r>
              <a:rPr lang="ru-RU" b="1" i="1" dirty="0">
                <a:solidFill>
                  <a:schemeClr val="tx2"/>
                </a:solidFill>
                <a:latin typeface="Times New Roman"/>
                <a:ea typeface="Times New Roman"/>
              </a:rPr>
              <a:t>3.2. Требования безопасности при опрыскивании и  применении аэрозолей</a:t>
            </a:r>
            <a:endParaRPr lang="ru-RU" sz="2800" dirty="0">
              <a:solidFill>
                <a:schemeClr val="tx2"/>
              </a:solidFill>
              <a:latin typeface="Times New Roman"/>
              <a:ea typeface="Times New Roman"/>
            </a:endParaRPr>
          </a:p>
          <a:p>
            <a:pPr marL="0" indent="452438" algn="just">
              <a:lnSpc>
                <a:spcPct val="120000"/>
              </a:lnSpc>
              <a:spcBef>
                <a:spcPts val="0"/>
              </a:spcBef>
              <a:spcAft>
                <a:spcPts val="0"/>
              </a:spcAft>
              <a:buNone/>
            </a:pPr>
            <a:r>
              <a:rPr lang="ru-RU" dirty="0">
                <a:solidFill>
                  <a:schemeClr val="tx2"/>
                </a:solidFill>
                <a:latin typeface="Times New Roman"/>
                <a:ea typeface="Times New Roman"/>
              </a:rPr>
              <a:t>Опрыскивание и аэрозольные обработки посевов и насаждений в борьбе с вредителями, болезнями растений и сорняками проводятся пестицидами, предусмотренными в «Списке пестицидов и агрохимикатов разрешенных к применению на территории Российской Федерации» при помощи наземной и авиационной аппаратуры.</a:t>
            </a:r>
            <a:endParaRPr lang="ru-RU" sz="2800" dirty="0">
              <a:solidFill>
                <a:schemeClr val="tx2"/>
              </a:solidFill>
              <a:latin typeface="Times New Roman"/>
              <a:ea typeface="Times New Roman"/>
            </a:endParaRPr>
          </a:p>
          <a:p>
            <a:pPr marL="0" indent="452438" algn="just">
              <a:lnSpc>
                <a:spcPct val="120000"/>
              </a:lnSpc>
              <a:spcBef>
                <a:spcPts val="0"/>
              </a:spcBef>
              <a:spcAft>
                <a:spcPts val="0"/>
              </a:spcAft>
              <a:buNone/>
            </a:pPr>
            <a:r>
              <a:rPr lang="ru-RU" dirty="0">
                <a:solidFill>
                  <a:schemeClr val="tx2"/>
                </a:solidFill>
                <a:latin typeface="Times New Roman"/>
                <a:ea typeface="Times New Roman"/>
              </a:rPr>
              <a:t>Допустимая скорость ветра при работе наземной аппаратурой: опрыскивание с использованием </a:t>
            </a:r>
            <a:r>
              <a:rPr lang="ru-RU" dirty="0" err="1">
                <a:solidFill>
                  <a:schemeClr val="tx2"/>
                </a:solidFill>
                <a:latin typeface="Times New Roman"/>
                <a:ea typeface="Times New Roman"/>
              </a:rPr>
              <a:t>вентиляторных</a:t>
            </a:r>
            <a:r>
              <a:rPr lang="ru-RU" dirty="0">
                <a:solidFill>
                  <a:schemeClr val="tx2"/>
                </a:solidFill>
                <a:latin typeface="Times New Roman"/>
                <a:ea typeface="Times New Roman"/>
              </a:rPr>
              <a:t> опрыскивателей: мелкокапельное – до 3 м/с, крупнокапельное – до 4 м/с, ультра малообъемное – до 3 м/с; опрыскивание с использованием штанговых опрыскивателей: мелкокапельное – до 4 м/с, крупнокапельное – до 3 м/с, ультра малообъемное – до 3 м/с.</a:t>
            </a:r>
            <a:endParaRPr lang="ru-RU" sz="2800" dirty="0">
              <a:solidFill>
                <a:schemeClr val="tx2"/>
              </a:solidFill>
              <a:latin typeface="Times New Roman"/>
              <a:ea typeface="Times New Roman"/>
            </a:endParaRPr>
          </a:p>
          <a:p>
            <a:pPr marL="0" indent="452438" algn="just">
              <a:lnSpc>
                <a:spcPct val="120000"/>
              </a:lnSpc>
              <a:spcBef>
                <a:spcPts val="0"/>
              </a:spcBef>
              <a:spcAft>
                <a:spcPts val="0"/>
              </a:spcAft>
              <a:buNone/>
            </a:pPr>
            <a:r>
              <a:rPr lang="ru-RU" dirty="0">
                <a:solidFill>
                  <a:schemeClr val="tx2"/>
                </a:solidFill>
                <a:latin typeface="Times New Roman"/>
                <a:ea typeface="Times New Roman"/>
              </a:rPr>
              <a:t>Аэрозольные обработки на открытом воздухе проводят только в безветренную погоду или при слабом ветре (до 2 м/с) в больших массивах садов и лесов, расположенных только с подветренной стороны от жилых помещений, скотных дворов, птичников и </a:t>
            </a:r>
            <a:r>
              <a:rPr lang="ru-RU" dirty="0" err="1">
                <a:solidFill>
                  <a:schemeClr val="tx2"/>
                </a:solidFill>
                <a:latin typeface="Times New Roman"/>
                <a:ea typeface="Times New Roman"/>
              </a:rPr>
              <a:t>водоисточников</a:t>
            </a:r>
            <a:r>
              <a:rPr lang="ru-RU" dirty="0">
                <a:solidFill>
                  <a:schemeClr val="tx2"/>
                </a:solidFill>
                <a:latin typeface="Times New Roman"/>
                <a:ea typeface="Times New Roman"/>
              </a:rPr>
              <a:t>.</a:t>
            </a:r>
            <a:endParaRPr lang="ru-RU" sz="2800" dirty="0">
              <a:solidFill>
                <a:schemeClr val="tx2"/>
              </a:solidFill>
              <a:latin typeface="Times New Roman"/>
              <a:ea typeface="Times New Roman"/>
            </a:endParaRPr>
          </a:p>
          <a:p>
            <a:pPr marL="0" indent="0">
              <a:buNone/>
            </a:pPr>
            <a:endParaRPr lang="ru-RU" dirty="0"/>
          </a:p>
        </p:txBody>
      </p:sp>
    </p:spTree>
    <p:extLst>
      <p:ext uri="{BB962C8B-B14F-4D97-AF65-F5344CB8AC3E}">
        <p14:creationId xmlns="" xmlns:p14="http://schemas.microsoft.com/office/powerpoint/2010/main" val="18779507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260648"/>
            <a:ext cx="8363272" cy="5865515"/>
          </a:xfrm>
        </p:spPr>
        <p:txBody>
          <a:bodyPr>
            <a:noAutofit/>
          </a:bodyPr>
          <a:lstStyle/>
          <a:p>
            <a:pPr marL="0" indent="452438" algn="just">
              <a:lnSpc>
                <a:spcPct val="170000"/>
              </a:lnSpc>
              <a:spcBef>
                <a:spcPts val="0"/>
              </a:spcBef>
              <a:spcAft>
                <a:spcPts val="0"/>
              </a:spcAft>
              <a:buNone/>
            </a:pPr>
            <a:r>
              <a:rPr lang="ru-RU" sz="1400" dirty="0">
                <a:solidFill>
                  <a:schemeClr val="tx2"/>
                </a:solidFill>
                <a:latin typeface="Times New Roman"/>
                <a:ea typeface="Times New Roman"/>
              </a:rPr>
              <a:t>При химических обработках полей движение тракторных опрыскивателей и лиц, работающих с ранцевой аппаратурой, должно быть с подветренной стороны, чтобы исключить попадание людей в рабочую волну.</a:t>
            </a:r>
          </a:p>
          <a:p>
            <a:pPr marL="0" indent="452438" algn="just">
              <a:lnSpc>
                <a:spcPct val="170000"/>
              </a:lnSpc>
              <a:spcBef>
                <a:spcPts val="0"/>
              </a:spcBef>
              <a:spcAft>
                <a:spcPts val="0"/>
              </a:spcAft>
              <a:buNone/>
            </a:pPr>
            <a:r>
              <a:rPr lang="ru-RU" sz="1400" dirty="0">
                <a:solidFill>
                  <a:schemeClr val="tx2"/>
                </a:solidFill>
                <a:latin typeface="Times New Roman"/>
                <a:ea typeface="Times New Roman"/>
              </a:rPr>
              <a:t>Рабочие растворы следует готовить на специальных растворных узлах или заправочных площадках с асфальтированным или утрамбованным покрытием.</a:t>
            </a:r>
          </a:p>
          <a:p>
            <a:pPr marL="0" indent="452438" algn="just">
              <a:lnSpc>
                <a:spcPct val="170000"/>
              </a:lnSpc>
              <a:spcBef>
                <a:spcPts val="0"/>
              </a:spcBef>
              <a:spcAft>
                <a:spcPts val="0"/>
              </a:spcAft>
              <a:buNone/>
            </a:pPr>
            <a:r>
              <a:rPr lang="ru-RU" sz="1400" dirty="0">
                <a:solidFill>
                  <a:schemeClr val="tx2"/>
                </a:solidFill>
                <a:latin typeface="Times New Roman"/>
                <a:ea typeface="Times New Roman"/>
              </a:rPr>
              <a:t>Заправочные площадки выбирают с учетом расположения полей (участков) и культур, подлежащих обработке. На них должны быть: аппаратура для приготовления рабочих растворов, резервуары с водой, баки с герметичными крышками, механические мешалки  и приспособления для заполнения емкостей опрыскивателя (насос, шланги), весы с разновесом, мелкий вспомогательный инвентарь, метеорологические приборы, а также аптечка, рукомойник, мыло, полотенце.</a:t>
            </a:r>
          </a:p>
          <a:p>
            <a:pPr marL="0" indent="452438" algn="just">
              <a:lnSpc>
                <a:spcPct val="170000"/>
              </a:lnSpc>
              <a:spcBef>
                <a:spcPts val="0"/>
              </a:spcBef>
              <a:spcAft>
                <a:spcPts val="0"/>
              </a:spcAft>
              <a:buNone/>
            </a:pPr>
            <a:r>
              <a:rPr lang="ru-RU" sz="1400" dirty="0">
                <a:solidFill>
                  <a:schemeClr val="tx2"/>
                </a:solidFill>
                <a:latin typeface="Times New Roman"/>
                <a:ea typeface="Times New Roman"/>
              </a:rPr>
              <a:t>До приготовления рабочего раствора и перед заполнением бункера опрыскивателя необходимо еще раз проверить соответствие препаратов их наименованию и назначению. Обязательной систематической проверке подлежит также качество приготовленного рабочего раствора (соответствие концентрации рабочего раствора заданной). Перед началом работ по приготовлению рабочих раствором необходимо проверить исправность смесителей, наличие в баках фильтров.</a:t>
            </a:r>
            <a:endParaRPr lang="ru-RU" sz="1400" dirty="0">
              <a:solidFill>
                <a:schemeClr val="tx2"/>
              </a:solidFill>
              <a:effectLst/>
              <a:latin typeface="Times New Roman"/>
              <a:ea typeface="Times New Roman"/>
            </a:endParaRPr>
          </a:p>
        </p:txBody>
      </p:sp>
    </p:spTree>
    <p:extLst>
      <p:ext uri="{BB962C8B-B14F-4D97-AF65-F5344CB8AC3E}">
        <p14:creationId xmlns="" xmlns:p14="http://schemas.microsoft.com/office/powerpoint/2010/main" val="38345452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219256" cy="5793507"/>
          </a:xfrm>
        </p:spPr>
        <p:txBody>
          <a:bodyPr>
            <a:normAutofit fontScale="55000" lnSpcReduction="20000"/>
          </a:bodyPr>
          <a:lstStyle/>
          <a:p>
            <a:pPr marL="0" indent="452438" algn="ctr">
              <a:lnSpc>
                <a:spcPct val="120000"/>
              </a:lnSpc>
              <a:spcBef>
                <a:spcPts val="0"/>
              </a:spcBef>
              <a:spcAft>
                <a:spcPts val="0"/>
              </a:spcAft>
              <a:buNone/>
            </a:pPr>
            <a:r>
              <a:rPr lang="ru-RU" b="1" i="1" dirty="0">
                <a:solidFill>
                  <a:schemeClr val="tx2"/>
                </a:solidFill>
                <a:latin typeface="Times New Roman"/>
                <a:ea typeface="Times New Roman"/>
              </a:rPr>
              <a:t>3.3. Требования безопасности при протравливании семян и посадочного материала, их перевозке, высеве или посадке</a:t>
            </a:r>
            <a:endParaRPr lang="ru-RU" sz="2800" dirty="0">
              <a:solidFill>
                <a:schemeClr val="tx2"/>
              </a:solidFill>
              <a:latin typeface="Times New Roman"/>
              <a:ea typeface="Times New Roman"/>
            </a:endParaRPr>
          </a:p>
          <a:p>
            <a:pPr marL="0" indent="452438" algn="just">
              <a:lnSpc>
                <a:spcPct val="120000"/>
              </a:lnSpc>
              <a:spcBef>
                <a:spcPts val="0"/>
              </a:spcBef>
              <a:spcAft>
                <a:spcPts val="0"/>
              </a:spcAft>
              <a:buNone/>
            </a:pPr>
            <a:r>
              <a:rPr lang="ru-RU" dirty="0">
                <a:solidFill>
                  <a:schemeClr val="tx2"/>
                </a:solidFill>
                <a:latin typeface="Times New Roman"/>
                <a:ea typeface="Times New Roman"/>
              </a:rPr>
              <a:t>Семена и посадочный материал (саженцы, черенки) декоративных и древесных культур должны быть протравлены пестицидами в соответствии с требованиями «Списка». Перед протравливанием семян декоративных культур необходимо строго рассчитать требуемое количество их для высева. Протравливанию подлежат семена, доведенные до посевных кондиций.</a:t>
            </a:r>
            <a:endParaRPr lang="ru-RU" sz="2800" dirty="0">
              <a:solidFill>
                <a:schemeClr val="tx2"/>
              </a:solidFill>
              <a:latin typeface="Times New Roman"/>
              <a:ea typeface="Times New Roman"/>
            </a:endParaRPr>
          </a:p>
          <a:p>
            <a:pPr marL="0" indent="452438" algn="just">
              <a:lnSpc>
                <a:spcPct val="120000"/>
              </a:lnSpc>
              <a:spcBef>
                <a:spcPts val="0"/>
              </a:spcBef>
              <a:spcAft>
                <a:spcPts val="0"/>
              </a:spcAft>
              <a:buNone/>
            </a:pPr>
            <a:r>
              <a:rPr lang="ru-RU" dirty="0">
                <a:solidFill>
                  <a:schemeClr val="tx2"/>
                </a:solidFill>
                <a:latin typeface="Times New Roman"/>
                <a:ea typeface="Times New Roman"/>
              </a:rPr>
              <a:t>Протравливание проводят в специально предназначенных помещениях (склады, механизированные протравочные пункты) при наличии эффективной вентиляции или на огороженных открытых специальных площадках.</a:t>
            </a:r>
            <a:endParaRPr lang="ru-RU" sz="2800" dirty="0">
              <a:solidFill>
                <a:schemeClr val="tx2"/>
              </a:solidFill>
              <a:latin typeface="Times New Roman"/>
              <a:ea typeface="Times New Roman"/>
            </a:endParaRPr>
          </a:p>
          <a:p>
            <a:pPr marL="0" indent="452438" algn="just">
              <a:lnSpc>
                <a:spcPct val="120000"/>
              </a:lnSpc>
              <a:spcBef>
                <a:spcPts val="0"/>
              </a:spcBef>
              <a:spcAft>
                <a:spcPts val="0"/>
              </a:spcAft>
              <a:buNone/>
            </a:pPr>
            <a:r>
              <a:rPr lang="ru-RU" dirty="0">
                <a:solidFill>
                  <a:schemeClr val="tx2"/>
                </a:solidFill>
                <a:latin typeface="Times New Roman"/>
                <a:ea typeface="Times New Roman"/>
              </a:rPr>
              <a:t>Протравливание на открытых площадках допускается при температуре +5</a:t>
            </a:r>
            <a:r>
              <a:rPr lang="ru-RU" baseline="30000" dirty="0">
                <a:solidFill>
                  <a:schemeClr val="tx2"/>
                </a:solidFill>
                <a:latin typeface="Times New Roman"/>
                <a:ea typeface="Times New Roman"/>
              </a:rPr>
              <a:t>о</a:t>
            </a:r>
            <a:r>
              <a:rPr lang="ru-RU" dirty="0">
                <a:solidFill>
                  <a:schemeClr val="tx2"/>
                </a:solidFill>
                <a:latin typeface="Times New Roman"/>
                <a:ea typeface="Times New Roman"/>
              </a:rPr>
              <a:t>С и выше и скорости ветра не более 2 м/с.</a:t>
            </a:r>
            <a:endParaRPr lang="ru-RU" sz="2800" dirty="0">
              <a:solidFill>
                <a:schemeClr val="tx2"/>
              </a:solidFill>
              <a:latin typeface="Times New Roman"/>
              <a:ea typeface="Times New Roman"/>
            </a:endParaRPr>
          </a:p>
          <a:p>
            <a:pPr marL="0" indent="452438" algn="just">
              <a:lnSpc>
                <a:spcPct val="120000"/>
              </a:lnSpc>
              <a:spcBef>
                <a:spcPts val="0"/>
              </a:spcBef>
              <a:spcAft>
                <a:spcPts val="0"/>
              </a:spcAft>
              <a:buNone/>
            </a:pPr>
            <a:r>
              <a:rPr lang="ru-RU" dirty="0">
                <a:solidFill>
                  <a:schemeClr val="tx2"/>
                </a:solidFill>
                <a:latin typeface="Times New Roman"/>
                <a:ea typeface="Times New Roman"/>
              </a:rPr>
              <a:t>Семена протравливают только с помощью исправных агрегатов и машин заводского изготовления, исключающих распыление пестицидов в атмосферу. Пункты для протравливания должны быть расположены не ближе, чем в 200 метрах от жилых и сельскохозяйственных построек, источников водоснабжения. При посеве крышка семенного ящика должна быть плотно закрыта. Рассев протравленных семян вручную категорически запрещается.</a:t>
            </a:r>
            <a:endParaRPr lang="ru-RU" sz="2800" dirty="0">
              <a:solidFill>
                <a:schemeClr val="tx2"/>
              </a:solidFill>
              <a:latin typeface="Times New Roman"/>
              <a:ea typeface="Times New Roman"/>
            </a:endParaRPr>
          </a:p>
          <a:p>
            <a:pPr marL="0" indent="452438" algn="just">
              <a:lnSpc>
                <a:spcPct val="120000"/>
              </a:lnSpc>
              <a:spcBef>
                <a:spcPts val="0"/>
              </a:spcBef>
              <a:spcAft>
                <a:spcPts val="0"/>
              </a:spcAft>
              <a:buNone/>
            </a:pPr>
            <a:r>
              <a:rPr lang="ru-RU" dirty="0">
                <a:solidFill>
                  <a:schemeClr val="tx2"/>
                </a:solidFill>
                <a:latin typeface="Times New Roman"/>
                <a:ea typeface="Times New Roman"/>
              </a:rPr>
              <a:t>Обработка саженцев и черенков производится непосредственно перед посадкой путем погружения его в приготовленный раствор. Категорически запрещается работать без средств индивидуальной </a:t>
            </a:r>
            <a:r>
              <a:rPr lang="ru-RU" dirty="0" smtClean="0">
                <a:solidFill>
                  <a:schemeClr val="tx2"/>
                </a:solidFill>
                <a:latin typeface="Times New Roman"/>
                <a:ea typeface="Times New Roman"/>
              </a:rPr>
              <a:t>защиты.</a:t>
            </a:r>
            <a:endParaRPr lang="ru-RU" sz="2800" dirty="0" smtClean="0">
              <a:solidFill>
                <a:schemeClr val="tx2"/>
              </a:solidFill>
              <a:latin typeface="Times New Roman"/>
              <a:ea typeface="Times New Roman"/>
            </a:endParaRPr>
          </a:p>
          <a:p>
            <a:pPr marL="0" indent="452438" algn="just">
              <a:lnSpc>
                <a:spcPct val="120000"/>
              </a:lnSpc>
              <a:spcBef>
                <a:spcPts val="0"/>
              </a:spcBef>
              <a:spcAft>
                <a:spcPts val="0"/>
              </a:spcAft>
              <a:buNone/>
            </a:pPr>
            <a:r>
              <a:rPr lang="ru-RU" dirty="0" smtClean="0">
                <a:solidFill>
                  <a:schemeClr val="tx2"/>
                </a:solidFill>
                <a:latin typeface="Times New Roman"/>
                <a:ea typeface="Times New Roman"/>
              </a:rPr>
              <a:t>Запрещается </a:t>
            </a:r>
            <a:r>
              <a:rPr lang="ru-RU" dirty="0">
                <a:solidFill>
                  <a:schemeClr val="tx2"/>
                </a:solidFill>
                <a:latin typeface="Times New Roman"/>
                <a:ea typeface="Times New Roman"/>
              </a:rPr>
              <a:t>перевозка людей на транспорте с протравленным семенным и посадочным материалом и тарой из-под него.</a:t>
            </a:r>
            <a:endParaRPr lang="ru-RU" sz="2800" dirty="0">
              <a:solidFill>
                <a:schemeClr val="tx2"/>
              </a:solidFill>
              <a:latin typeface="Times New Roman"/>
              <a:ea typeface="Times New Roman"/>
            </a:endParaRPr>
          </a:p>
          <a:p>
            <a:pPr marL="0" indent="452438">
              <a:lnSpc>
                <a:spcPct val="120000"/>
              </a:lnSpc>
              <a:spcBef>
                <a:spcPts val="0"/>
              </a:spcBef>
            </a:pPr>
            <a:endParaRPr lang="ru-RU" dirty="0">
              <a:solidFill>
                <a:schemeClr val="tx2"/>
              </a:solidFill>
            </a:endParaRPr>
          </a:p>
        </p:txBody>
      </p:sp>
    </p:spTree>
    <p:extLst>
      <p:ext uri="{BB962C8B-B14F-4D97-AF65-F5344CB8AC3E}">
        <p14:creationId xmlns="" xmlns:p14="http://schemas.microsoft.com/office/powerpoint/2010/main" val="32897624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340768"/>
            <a:ext cx="8219256" cy="5112568"/>
          </a:xfrm>
        </p:spPr>
        <p:txBody>
          <a:bodyPr>
            <a:normAutofit fontScale="62500" lnSpcReduction="20000"/>
          </a:bodyPr>
          <a:lstStyle/>
          <a:p>
            <a:pPr lvl="0" algn="ctr">
              <a:buFont typeface="+mj-lt"/>
              <a:buAutoNum type="arabicPeriod"/>
            </a:pPr>
            <a:r>
              <a:rPr lang="ru-RU" sz="2900" b="1" dirty="0">
                <a:latin typeface="Times New Roman"/>
                <a:ea typeface="Times New Roman"/>
              </a:rPr>
              <a:t>Условия возникновения отравлений</a:t>
            </a:r>
            <a:endParaRPr lang="ru-RU" sz="2900" dirty="0">
              <a:latin typeface="Times New Roman"/>
              <a:ea typeface="Times New Roman"/>
            </a:endParaRPr>
          </a:p>
          <a:p>
            <a:pPr marL="0" indent="342900">
              <a:spcAft>
                <a:spcPts val="0"/>
              </a:spcAft>
              <a:buNone/>
            </a:pPr>
            <a:r>
              <a:rPr lang="ru-RU" sz="2900" dirty="0" smtClean="0">
                <a:latin typeface="Times New Roman"/>
                <a:ea typeface="Times New Roman"/>
              </a:rPr>
              <a:t>Отравление </a:t>
            </a:r>
            <a:r>
              <a:rPr lang="ru-RU" sz="2900" dirty="0">
                <a:latin typeface="Times New Roman"/>
                <a:ea typeface="Times New Roman"/>
              </a:rPr>
              <a:t>человека и животных может произойти как самими пестицидами, так и продуктами их метаболизма. Отравления могут быть профессиональными и </a:t>
            </a:r>
            <a:r>
              <a:rPr lang="ru-RU" sz="2900" dirty="0" smtClean="0">
                <a:latin typeface="Times New Roman"/>
                <a:ea typeface="Times New Roman"/>
              </a:rPr>
              <a:t>бытовыми.</a:t>
            </a:r>
          </a:p>
          <a:p>
            <a:pPr marL="0" indent="342900">
              <a:spcAft>
                <a:spcPts val="0"/>
              </a:spcAft>
              <a:buNone/>
            </a:pPr>
            <a:r>
              <a:rPr lang="ru-RU" sz="2900" b="1" i="1" dirty="0" smtClean="0">
                <a:latin typeface="Times New Roman"/>
                <a:ea typeface="Times New Roman"/>
              </a:rPr>
              <a:t>Профессиональные </a:t>
            </a:r>
            <a:r>
              <a:rPr lang="ru-RU" sz="2900" b="1" i="1" dirty="0">
                <a:latin typeface="Times New Roman"/>
                <a:ea typeface="Times New Roman"/>
              </a:rPr>
              <a:t>отравления</a:t>
            </a:r>
            <a:r>
              <a:rPr lang="ru-RU" sz="2900" dirty="0">
                <a:latin typeface="Times New Roman"/>
                <a:ea typeface="Times New Roman"/>
              </a:rPr>
              <a:t> отмечались среди лиц, готовивших рабочие составы пестицидов или обрабатывающих сады, поля, протравливавших семена. Отравления происходили при случайном разбрызгивании пестицидов при ремонте аппаратуры, питье воды, приеме пищи и курении во время работы с </a:t>
            </a:r>
            <a:r>
              <a:rPr lang="ru-RU" sz="2900" dirty="0" smtClean="0">
                <a:latin typeface="Times New Roman"/>
                <a:ea typeface="Times New Roman"/>
              </a:rPr>
              <a:t>ними. Отмечены случаи интоксикации при уходе за растениями (прополка, обрезка и т. д.) вскоре после применения пестицидов. В большинстве случаев причиной профессиональных отравлений было проведение работ без необходимых индивидуальных средств защиты.</a:t>
            </a:r>
            <a:endParaRPr lang="ru-RU" sz="2900" dirty="0">
              <a:latin typeface="Times New Roman"/>
              <a:ea typeface="Times New Roman"/>
            </a:endParaRPr>
          </a:p>
          <a:p>
            <a:pPr marL="0" indent="342900" algn="just">
              <a:spcAft>
                <a:spcPts val="0"/>
              </a:spcAft>
              <a:buNone/>
            </a:pPr>
            <a:r>
              <a:rPr lang="ru-RU" sz="2900" dirty="0" smtClean="0">
                <a:latin typeface="Times New Roman"/>
                <a:ea typeface="Times New Roman"/>
              </a:rPr>
              <a:t>В </a:t>
            </a:r>
            <a:r>
              <a:rPr lang="ru-RU" sz="2900" dirty="0">
                <a:latin typeface="Times New Roman"/>
                <a:ea typeface="Times New Roman"/>
              </a:rPr>
              <a:t>целях профилактики профессиональных отравлений следует строго выполнять правила работы, хранения и транспортировки пестицидов, правильно использовать подобранные индивидуальные средства защиты, соблюдать установленные сроки выхода на обработанные </a:t>
            </a:r>
            <a:r>
              <a:rPr lang="ru-RU" sz="2900" dirty="0" smtClean="0">
                <a:latin typeface="Times New Roman"/>
                <a:ea typeface="Times New Roman"/>
              </a:rPr>
              <a:t>поля.</a:t>
            </a:r>
          </a:p>
          <a:p>
            <a:pPr marL="0" indent="342900" algn="just">
              <a:spcAft>
                <a:spcPts val="0"/>
              </a:spcAft>
              <a:buNone/>
            </a:pPr>
            <a:r>
              <a:rPr lang="ru-RU" sz="2900" b="1" i="1" dirty="0" smtClean="0">
                <a:latin typeface="Times New Roman"/>
                <a:ea typeface="Times New Roman"/>
              </a:rPr>
              <a:t>Отравления</a:t>
            </a:r>
            <a:r>
              <a:rPr lang="ru-RU" sz="2900" dirty="0" smtClean="0">
                <a:latin typeface="Times New Roman"/>
                <a:ea typeface="Times New Roman"/>
              </a:rPr>
              <a:t> </a:t>
            </a:r>
            <a:r>
              <a:rPr lang="ru-RU" sz="2900" dirty="0">
                <a:latin typeface="Times New Roman"/>
                <a:ea typeface="Times New Roman"/>
              </a:rPr>
              <a:t>лиц, не имеющих непосредственного отношения к работе с пестицидами, относят к </a:t>
            </a:r>
            <a:r>
              <a:rPr lang="ru-RU" sz="2900" b="1" i="1" dirty="0">
                <a:latin typeface="Times New Roman"/>
                <a:ea typeface="Times New Roman"/>
              </a:rPr>
              <a:t>бытовым</a:t>
            </a:r>
            <a:r>
              <a:rPr lang="ru-RU" sz="2900" dirty="0">
                <a:latin typeface="Times New Roman"/>
                <a:ea typeface="Times New Roman"/>
              </a:rPr>
              <a:t>. Значительная их часть связана с небрежным хранением препаратов. Очень опасно использовать тару из-под пестицидов в качестве емкости для пищевых </a:t>
            </a:r>
            <a:r>
              <a:rPr lang="ru-RU" sz="2900" dirty="0" smtClean="0">
                <a:latin typeface="Times New Roman"/>
                <a:ea typeface="Times New Roman"/>
              </a:rPr>
              <a:t>продуктов.</a:t>
            </a:r>
            <a:endParaRPr lang="ru-RU" sz="2900" dirty="0">
              <a:latin typeface="Times New Roman"/>
              <a:ea typeface="Times New Roman"/>
            </a:endParaRPr>
          </a:p>
          <a:p>
            <a:endParaRPr lang="ru-RU" dirty="0"/>
          </a:p>
        </p:txBody>
      </p:sp>
      <p:sp>
        <p:nvSpPr>
          <p:cNvPr id="2" name="Заголовок 1"/>
          <p:cNvSpPr>
            <a:spLocks noGrp="1"/>
          </p:cNvSpPr>
          <p:nvPr>
            <p:ph type="title"/>
          </p:nvPr>
        </p:nvSpPr>
        <p:spPr>
          <a:xfrm>
            <a:off x="395536" y="260648"/>
            <a:ext cx="7848872" cy="1008112"/>
          </a:xfrm>
        </p:spPr>
        <p:txBody>
          <a:bodyPr>
            <a:normAutofit fontScale="90000"/>
          </a:bodyPr>
          <a:lstStyle/>
          <a:p>
            <a:pPr indent="457200" algn="just">
              <a:spcAft>
                <a:spcPts val="0"/>
              </a:spcAft>
            </a:pPr>
            <a:r>
              <a:rPr lang="ru-RU" sz="2700" i="1" u="sng" dirty="0">
                <a:latin typeface="Times New Roman"/>
                <a:ea typeface="Times New Roman"/>
              </a:rPr>
              <a:t/>
            </a:r>
            <a:br>
              <a:rPr lang="ru-RU" sz="2700" i="1" u="sng" dirty="0">
                <a:latin typeface="Times New Roman"/>
                <a:ea typeface="Times New Roman"/>
              </a:rPr>
            </a:br>
            <a:r>
              <a:rPr lang="ru-RU" sz="2700" i="1" u="sng" dirty="0" smtClean="0">
                <a:latin typeface="Times New Roman"/>
                <a:ea typeface="Times New Roman"/>
              </a:rPr>
              <a:t/>
            </a:r>
            <a:br>
              <a:rPr lang="ru-RU" sz="2700" i="1" u="sng" dirty="0" smtClean="0">
                <a:latin typeface="Times New Roman"/>
                <a:ea typeface="Times New Roman"/>
              </a:rPr>
            </a:br>
            <a:r>
              <a:rPr lang="ru-RU" sz="2700" b="1" i="1" u="sng" dirty="0" smtClean="0">
                <a:solidFill>
                  <a:schemeClr val="tx2"/>
                </a:solidFill>
                <a:latin typeface="Times New Roman"/>
                <a:ea typeface="Times New Roman"/>
              </a:rPr>
              <a:t>Цель </a:t>
            </a:r>
            <a:r>
              <a:rPr lang="ru-RU" sz="2700" b="1" i="1" u="sng" dirty="0">
                <a:solidFill>
                  <a:schemeClr val="tx2"/>
                </a:solidFill>
                <a:latin typeface="Times New Roman"/>
                <a:ea typeface="Times New Roman"/>
              </a:rPr>
              <a:t>занятия:</a:t>
            </a:r>
            <a:r>
              <a:rPr lang="ru-RU" sz="2700" b="1" i="1" dirty="0">
                <a:solidFill>
                  <a:schemeClr val="tx2"/>
                </a:solidFill>
                <a:latin typeface="Times New Roman"/>
                <a:ea typeface="Times New Roman"/>
              </a:rPr>
              <a:t> </a:t>
            </a:r>
            <a:r>
              <a:rPr lang="ru-RU" sz="2700" b="1" i="1" dirty="0" smtClean="0">
                <a:solidFill>
                  <a:schemeClr val="tx2"/>
                </a:solidFill>
                <a:latin typeface="Times New Roman"/>
                <a:ea typeface="Times New Roman"/>
              </a:rPr>
              <a:t>изучить </a:t>
            </a:r>
            <a:r>
              <a:rPr lang="ru-RU" sz="2700" b="1" i="1" dirty="0">
                <a:solidFill>
                  <a:schemeClr val="tx2"/>
                </a:solidFill>
                <a:latin typeface="Times New Roman"/>
                <a:ea typeface="Times New Roman"/>
              </a:rPr>
              <a:t>гигиеническую классификацию пестицидов</a:t>
            </a:r>
            <a:r>
              <a:rPr lang="ru-RU" sz="2700" i="1" dirty="0">
                <a:latin typeface="Times New Roman"/>
                <a:ea typeface="Times New Roman"/>
              </a:rPr>
              <a:t>. </a:t>
            </a:r>
            <a:r>
              <a:rPr lang="ru-RU" sz="4000" dirty="0">
                <a:latin typeface="Times New Roman"/>
                <a:ea typeface="Times New Roman"/>
              </a:rPr>
              <a:t/>
            </a:r>
            <a:br>
              <a:rPr lang="ru-RU" sz="4000" dirty="0">
                <a:latin typeface="Times New Roman"/>
                <a:ea typeface="Times New Roman"/>
              </a:rPr>
            </a:br>
            <a:r>
              <a:rPr lang="ru-RU" dirty="0">
                <a:latin typeface="Times New Roman"/>
                <a:ea typeface="Times New Roman"/>
              </a:rPr>
              <a:t> </a:t>
            </a:r>
            <a:r>
              <a:rPr lang="ru-RU" sz="4000" dirty="0">
                <a:latin typeface="Times New Roman"/>
                <a:ea typeface="Times New Roman"/>
              </a:rPr>
              <a:t/>
            </a:r>
            <a:br>
              <a:rPr lang="ru-RU" sz="4000" dirty="0">
                <a:latin typeface="Times New Roman"/>
                <a:ea typeface="Times New Roman"/>
              </a:rPr>
            </a:br>
            <a:endParaRPr lang="ru-RU" dirty="0"/>
          </a:p>
        </p:txBody>
      </p:sp>
    </p:spTree>
    <p:extLst>
      <p:ext uri="{BB962C8B-B14F-4D97-AF65-F5344CB8AC3E}">
        <p14:creationId xmlns="" xmlns:p14="http://schemas.microsoft.com/office/powerpoint/2010/main" val="12190491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476672"/>
            <a:ext cx="8589640" cy="5678091"/>
          </a:xfrm>
        </p:spPr>
        <p:txBody>
          <a:bodyPr>
            <a:normAutofit fontScale="62500" lnSpcReduction="20000"/>
          </a:bodyPr>
          <a:lstStyle/>
          <a:p>
            <a:pPr marL="0" indent="0" algn="ctr">
              <a:spcAft>
                <a:spcPts val="0"/>
              </a:spcAft>
              <a:buNone/>
            </a:pPr>
            <a:r>
              <a:rPr lang="ru-RU" b="1" i="1" dirty="0">
                <a:solidFill>
                  <a:schemeClr val="tx2"/>
                </a:solidFill>
                <a:latin typeface="Times New Roman"/>
                <a:ea typeface="Times New Roman"/>
              </a:rPr>
              <a:t>3.4. Требования безопасности при изготовлении и применении отравленных приманок</a:t>
            </a:r>
            <a:endParaRPr lang="ru-RU" sz="2800" dirty="0">
              <a:solidFill>
                <a:schemeClr val="tx2"/>
              </a:solidFill>
              <a:latin typeface="Times New Roman"/>
              <a:ea typeface="Times New Roman"/>
            </a:endParaRPr>
          </a:p>
          <a:p>
            <a:pPr marL="0" indent="452438" algn="just">
              <a:lnSpc>
                <a:spcPct val="120000"/>
              </a:lnSpc>
              <a:spcBef>
                <a:spcPts val="0"/>
              </a:spcBef>
              <a:spcAft>
                <a:spcPts val="0"/>
              </a:spcAft>
              <a:buNone/>
            </a:pPr>
            <a:r>
              <a:rPr lang="ru-RU" dirty="0">
                <a:solidFill>
                  <a:schemeClr val="tx2"/>
                </a:solidFill>
                <a:latin typeface="Times New Roman"/>
                <a:ea typeface="Times New Roman"/>
              </a:rPr>
              <a:t>Родентициды (</a:t>
            </a:r>
            <a:r>
              <a:rPr lang="ru-RU" dirty="0" err="1">
                <a:solidFill>
                  <a:schemeClr val="tx2"/>
                </a:solidFill>
                <a:latin typeface="Times New Roman"/>
                <a:ea typeface="Times New Roman"/>
              </a:rPr>
              <a:t>варат</a:t>
            </a:r>
            <a:r>
              <a:rPr lang="ru-RU" dirty="0">
                <a:solidFill>
                  <a:schemeClr val="tx2"/>
                </a:solidFill>
                <a:latin typeface="Times New Roman"/>
                <a:ea typeface="Times New Roman"/>
              </a:rPr>
              <a:t>, </a:t>
            </a:r>
            <a:r>
              <a:rPr lang="ru-RU" dirty="0" err="1">
                <a:solidFill>
                  <a:schemeClr val="tx2"/>
                </a:solidFill>
                <a:latin typeface="Times New Roman"/>
                <a:ea typeface="Times New Roman"/>
              </a:rPr>
              <a:t>бродират</a:t>
            </a:r>
            <a:r>
              <a:rPr lang="ru-RU" dirty="0">
                <a:solidFill>
                  <a:schemeClr val="tx2"/>
                </a:solidFill>
                <a:latin typeface="Times New Roman"/>
                <a:ea typeface="Times New Roman"/>
              </a:rPr>
              <a:t>, </a:t>
            </a:r>
            <a:r>
              <a:rPr lang="ru-RU" dirty="0" err="1">
                <a:solidFill>
                  <a:schemeClr val="tx2"/>
                </a:solidFill>
                <a:latin typeface="Times New Roman"/>
                <a:ea typeface="Times New Roman"/>
              </a:rPr>
              <a:t>клерат</a:t>
            </a:r>
            <a:r>
              <a:rPr lang="ru-RU" dirty="0">
                <a:solidFill>
                  <a:schemeClr val="tx2"/>
                </a:solidFill>
                <a:latin typeface="Times New Roman"/>
                <a:ea typeface="Times New Roman"/>
              </a:rPr>
              <a:t>, </a:t>
            </a:r>
            <a:r>
              <a:rPr lang="ru-RU" dirty="0" err="1">
                <a:solidFill>
                  <a:schemeClr val="tx2"/>
                </a:solidFill>
                <a:latin typeface="Times New Roman"/>
                <a:ea typeface="Times New Roman"/>
              </a:rPr>
              <a:t>морторат</a:t>
            </a:r>
            <a:r>
              <a:rPr lang="ru-RU" dirty="0">
                <a:solidFill>
                  <a:schemeClr val="tx2"/>
                </a:solidFill>
                <a:latin typeface="Times New Roman"/>
                <a:ea typeface="Times New Roman"/>
              </a:rPr>
              <a:t>, шторм и др.) являются чрезвычайно опасными и высоко опасными пестицидами, опасными для человека и теплокровных животных, что требует особенно точного соблюдения правил безопасности и нормы расхода препарата.</a:t>
            </a:r>
            <a:endParaRPr lang="ru-RU" sz="2800" dirty="0">
              <a:solidFill>
                <a:schemeClr val="tx2"/>
              </a:solidFill>
              <a:latin typeface="Times New Roman"/>
              <a:ea typeface="Times New Roman"/>
            </a:endParaRPr>
          </a:p>
          <a:p>
            <a:pPr marL="0" indent="452438" algn="just">
              <a:lnSpc>
                <a:spcPct val="120000"/>
              </a:lnSpc>
              <a:spcBef>
                <a:spcPts val="0"/>
              </a:spcBef>
              <a:spcAft>
                <a:spcPts val="0"/>
              </a:spcAft>
              <a:buNone/>
            </a:pPr>
            <a:r>
              <a:rPr lang="ru-RU" dirty="0">
                <a:solidFill>
                  <a:schemeClr val="tx2"/>
                </a:solidFill>
                <a:latin typeface="Times New Roman"/>
                <a:ea typeface="Times New Roman"/>
              </a:rPr>
              <a:t>При приготовлении отравленных приманок следует особо тщательно соблюдать рекомендуемые концентрации препаратов. Если количество яда, необходимое для обработок приманок, будет уменьшено, то эффективность их будет, ниже ожидаемой; повышенное же количество препарата может нанести вред полезным животным и птицам. Следует помнить, что добавлять препарат к приманке необходимо после того, как будут смешаны и окончательно приготовлены приманочные продукты.</a:t>
            </a:r>
            <a:endParaRPr lang="ru-RU" sz="2800" dirty="0">
              <a:solidFill>
                <a:schemeClr val="tx2"/>
              </a:solidFill>
              <a:latin typeface="Times New Roman"/>
              <a:ea typeface="Times New Roman"/>
            </a:endParaRPr>
          </a:p>
          <a:p>
            <a:pPr marL="0" indent="452438" algn="just">
              <a:lnSpc>
                <a:spcPct val="120000"/>
              </a:lnSpc>
              <a:spcBef>
                <a:spcPts val="0"/>
              </a:spcBef>
              <a:spcAft>
                <a:spcPts val="0"/>
              </a:spcAft>
              <a:buNone/>
            </a:pPr>
            <a:r>
              <a:rPr lang="ru-RU" dirty="0">
                <a:solidFill>
                  <a:schemeClr val="tx2"/>
                </a:solidFill>
                <a:latin typeface="Times New Roman"/>
                <a:ea typeface="Times New Roman"/>
              </a:rPr>
              <a:t>Отравленные приманки готовят в специально выделенном помещении, оборудованном вытяжным шкафом, с цементным или покрытым керамической плиткой полом, или на специальных площадках.</a:t>
            </a:r>
            <a:endParaRPr lang="ru-RU" sz="2800" dirty="0">
              <a:solidFill>
                <a:schemeClr val="tx2"/>
              </a:solidFill>
              <a:latin typeface="Times New Roman"/>
              <a:ea typeface="Times New Roman"/>
            </a:endParaRPr>
          </a:p>
          <a:p>
            <a:pPr marL="0" indent="452438" algn="just">
              <a:lnSpc>
                <a:spcPct val="120000"/>
              </a:lnSpc>
              <a:spcBef>
                <a:spcPts val="0"/>
              </a:spcBef>
              <a:spcAft>
                <a:spcPts val="0"/>
              </a:spcAft>
              <a:buNone/>
            </a:pPr>
            <a:r>
              <a:rPr lang="ru-RU" dirty="0">
                <a:solidFill>
                  <a:schemeClr val="tx2"/>
                </a:solidFill>
                <a:latin typeface="Times New Roman"/>
                <a:ea typeface="Times New Roman"/>
              </a:rPr>
              <a:t>Размер и состав угодий, подлежащих обработке, способы ее проведения, потребность в родентицидах, приманочных продуктах, машинах, инвентаре и рабочей силе определяют на основе результатов обследования территории, учета численности грызунов и показателя технической эффективности ранее проведенной борьбы.</a:t>
            </a:r>
            <a:endParaRPr lang="ru-RU" sz="2800" dirty="0">
              <a:solidFill>
                <a:schemeClr val="tx2"/>
              </a:solidFill>
              <a:latin typeface="Times New Roman"/>
              <a:ea typeface="Times New Roman"/>
            </a:endParaRPr>
          </a:p>
          <a:p>
            <a:pPr marL="0" indent="0">
              <a:buNone/>
            </a:pPr>
            <a:endParaRPr lang="ru-RU" dirty="0"/>
          </a:p>
        </p:txBody>
      </p:sp>
    </p:spTree>
    <p:extLst>
      <p:ext uri="{BB962C8B-B14F-4D97-AF65-F5344CB8AC3E}">
        <p14:creationId xmlns="" xmlns:p14="http://schemas.microsoft.com/office/powerpoint/2010/main" val="30683616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332656"/>
            <a:ext cx="8301608" cy="5822107"/>
          </a:xfrm>
        </p:spPr>
        <p:txBody>
          <a:bodyPr>
            <a:normAutofit/>
          </a:bodyPr>
          <a:lstStyle/>
          <a:p>
            <a:pPr marL="0" indent="452438" algn="just">
              <a:spcAft>
                <a:spcPts val="0"/>
              </a:spcAft>
              <a:buNone/>
            </a:pPr>
            <a:r>
              <a:rPr lang="ru-RU" sz="2100" dirty="0">
                <a:solidFill>
                  <a:schemeClr val="tx2"/>
                </a:solidFill>
                <a:latin typeface="Times New Roman"/>
                <a:ea typeface="Times New Roman"/>
              </a:rPr>
              <a:t>Отравленные приманки разбрасывают с помощью авиации, специальных машин, аппаратуры или вручную. Допускается в порядке исключения проводить рассев приманок зерновыми сеялками, приспособленными для этих целей. Рассев отравленных приманок при помощи авиации производится только по специальному разрешению, как исключение. При </a:t>
            </a:r>
            <a:r>
              <a:rPr lang="ru-RU" sz="2100" dirty="0" err="1">
                <a:solidFill>
                  <a:schemeClr val="tx2"/>
                </a:solidFill>
                <a:latin typeface="Times New Roman"/>
                <a:ea typeface="Times New Roman"/>
              </a:rPr>
              <a:t>paзбрасывании</a:t>
            </a:r>
            <a:r>
              <a:rPr lang="ru-RU" sz="2100" dirty="0">
                <a:solidFill>
                  <a:schemeClr val="tx2"/>
                </a:solidFill>
                <a:latin typeface="Times New Roman"/>
                <a:ea typeface="Times New Roman"/>
              </a:rPr>
              <a:t> или раскладке приманок вручную используют дозирующие мерки (ложки, совочки, кружечки и т.д.).</a:t>
            </a:r>
          </a:p>
          <a:p>
            <a:pPr marL="0" indent="452438" algn="just">
              <a:spcAft>
                <a:spcPts val="0"/>
              </a:spcAft>
              <a:buNone/>
            </a:pPr>
            <a:r>
              <a:rPr lang="ru-RU" sz="2100" dirty="0">
                <a:solidFill>
                  <a:schemeClr val="tx2"/>
                </a:solidFill>
                <a:latin typeface="Times New Roman"/>
                <a:ea typeface="Times New Roman"/>
              </a:rPr>
              <a:t>Неиспользованные излишки отравленной приманки сдают под расписку на основной склад пестицидов на хранение или передают другому хозяйству, проводящему борьбу с грызунами. Случайно рассыпанную приманку как при изготовлении, так и при транспортировке или ее остатки, непригодные к дальнейшему употреблению, сжигают в яме, предварительно облив их горючим, затем закапывают.</a:t>
            </a:r>
          </a:p>
          <a:p>
            <a:pPr marL="0" indent="0">
              <a:buNone/>
            </a:pPr>
            <a:endParaRPr lang="ru-RU" dirty="0"/>
          </a:p>
        </p:txBody>
      </p:sp>
    </p:spTree>
    <p:extLst>
      <p:ext uri="{BB962C8B-B14F-4D97-AF65-F5344CB8AC3E}">
        <p14:creationId xmlns="" xmlns:p14="http://schemas.microsoft.com/office/powerpoint/2010/main" val="36484847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188640"/>
            <a:ext cx="8363272" cy="5937523"/>
          </a:xfrm>
        </p:spPr>
        <p:txBody>
          <a:bodyPr>
            <a:normAutofit fontScale="62500" lnSpcReduction="20000"/>
          </a:bodyPr>
          <a:lstStyle/>
          <a:p>
            <a:pPr marL="0" indent="452438" algn="just">
              <a:spcAft>
                <a:spcPts val="0"/>
              </a:spcAft>
              <a:buNone/>
            </a:pPr>
            <a:r>
              <a:rPr lang="ru-RU" sz="3400" dirty="0">
                <a:solidFill>
                  <a:schemeClr val="tx2"/>
                </a:solidFill>
                <a:latin typeface="Times New Roman"/>
                <a:ea typeface="Times New Roman"/>
              </a:rPr>
              <a:t>Границы, площадь и сроки рассева приманки должны быть согласованы с Государственной инспекцией охотничьего хозяйства. Вокруг населенных пунктов, животноводческих ферм и комплексов, мест концентрации диких зверей и птиц в радиусе не менее 300 м допускается раскладка приманки только в вертикальные норы. В садах, лесных массивах и вокруг них в радиусе 300 м не допускается рассев приманок с фосфидом цинка, длительно сохраняющих в полевых условиях свои токсические свойства.</a:t>
            </a:r>
          </a:p>
          <a:p>
            <a:pPr marL="0" indent="452438" algn="ctr">
              <a:spcAft>
                <a:spcPts val="0"/>
              </a:spcAft>
              <a:buNone/>
            </a:pPr>
            <a:r>
              <a:rPr lang="ru-RU" sz="3400" b="1" i="1" u="sng" dirty="0">
                <a:solidFill>
                  <a:schemeClr val="tx2"/>
                </a:solidFill>
                <a:latin typeface="Times New Roman"/>
                <a:ea typeface="Times New Roman"/>
              </a:rPr>
              <a:t>Запрещается применять родентициды в приманках:</a:t>
            </a:r>
            <a:endParaRPr lang="ru-RU" sz="3400" dirty="0">
              <a:solidFill>
                <a:schemeClr val="tx2"/>
              </a:solidFill>
              <a:latin typeface="Times New Roman"/>
              <a:ea typeface="Times New Roman"/>
            </a:endParaRPr>
          </a:p>
          <a:p>
            <a:pPr marL="0" lvl="0" indent="452438" algn="just">
              <a:buSzPts val="1400"/>
              <a:buFont typeface="Wingdings"/>
              <a:buChar char=""/>
              <a:tabLst>
                <a:tab pos="800100" algn="l"/>
              </a:tabLst>
            </a:pPr>
            <a:r>
              <a:rPr lang="ru-RU" sz="3400" dirty="0">
                <a:solidFill>
                  <a:schemeClr val="tx2"/>
                </a:solidFill>
                <a:latin typeface="Times New Roman"/>
                <a:ea typeface="Times New Roman"/>
              </a:rPr>
              <a:t>на территории заповедников и вокруг них в пределах установленных охранных зон;</a:t>
            </a:r>
          </a:p>
          <a:p>
            <a:pPr marL="0" lvl="0" indent="452438" algn="just">
              <a:buSzPts val="1400"/>
              <a:buFont typeface="Wingdings"/>
              <a:buChar char=""/>
              <a:tabLst>
                <a:tab pos="800100" algn="l"/>
              </a:tabLst>
            </a:pPr>
            <a:r>
              <a:rPr lang="ru-RU" sz="3400" dirty="0">
                <a:solidFill>
                  <a:schemeClr val="tx2"/>
                </a:solidFill>
                <a:latin typeface="Times New Roman"/>
                <a:ea typeface="Times New Roman"/>
              </a:rPr>
              <a:t>в период весеннего массового перелёта водоплавающих птиц.</a:t>
            </a:r>
          </a:p>
          <a:p>
            <a:pPr marL="0" indent="452438" algn="just">
              <a:spcAft>
                <a:spcPts val="0"/>
              </a:spcAft>
              <a:buNone/>
            </a:pPr>
            <a:r>
              <a:rPr lang="ru-RU" sz="3400" dirty="0">
                <a:solidFill>
                  <a:schemeClr val="tx2"/>
                </a:solidFill>
                <a:latin typeface="Times New Roman"/>
                <a:ea typeface="Times New Roman"/>
              </a:rPr>
              <a:t>На обработанной территории не разрешается выпас скота в течение 20 дней после применения </a:t>
            </a:r>
            <a:r>
              <a:rPr lang="ru-RU" sz="3400" dirty="0" err="1">
                <a:solidFill>
                  <a:schemeClr val="tx2"/>
                </a:solidFill>
                <a:latin typeface="Times New Roman"/>
                <a:ea typeface="Times New Roman"/>
              </a:rPr>
              <a:t>глифтора</a:t>
            </a:r>
            <a:r>
              <a:rPr lang="ru-RU" sz="3400" dirty="0">
                <a:solidFill>
                  <a:schemeClr val="tx2"/>
                </a:solidFill>
                <a:latin typeface="Times New Roman"/>
                <a:ea typeface="Times New Roman"/>
              </a:rPr>
              <a:t> и 10 дней после применения фосфида цинка. Укосы трав на обработанной площади допускается проводить через 20 дней после применения </a:t>
            </a:r>
            <a:r>
              <a:rPr lang="ru-RU" sz="3400" dirty="0" err="1">
                <a:solidFill>
                  <a:schemeClr val="tx2"/>
                </a:solidFill>
                <a:latin typeface="Times New Roman"/>
                <a:ea typeface="Times New Roman"/>
              </a:rPr>
              <a:t>глифтора</a:t>
            </a:r>
            <a:r>
              <a:rPr lang="ru-RU" sz="3400" dirty="0">
                <a:solidFill>
                  <a:schemeClr val="tx2"/>
                </a:solidFill>
                <a:latin typeface="Times New Roman"/>
                <a:ea typeface="Times New Roman"/>
              </a:rPr>
              <a:t> и через 10 дней после применения фосфида цинка. </a:t>
            </a:r>
          </a:p>
          <a:p>
            <a:pPr marL="0" indent="0">
              <a:buNone/>
            </a:pPr>
            <a:endParaRPr lang="ru-RU" dirty="0"/>
          </a:p>
        </p:txBody>
      </p:sp>
    </p:spTree>
    <p:extLst>
      <p:ext uri="{BB962C8B-B14F-4D97-AF65-F5344CB8AC3E}">
        <p14:creationId xmlns="" xmlns:p14="http://schemas.microsoft.com/office/powerpoint/2010/main" val="8264260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404664"/>
            <a:ext cx="8147248" cy="5721499"/>
          </a:xfrm>
        </p:spPr>
        <p:txBody>
          <a:bodyPr>
            <a:normAutofit/>
          </a:bodyPr>
          <a:lstStyle/>
          <a:p>
            <a:pPr marL="0" indent="342900" algn="just">
              <a:spcAft>
                <a:spcPts val="0"/>
              </a:spcAft>
              <a:buNone/>
            </a:pPr>
            <a:r>
              <a:rPr lang="ru-RU" sz="2000" u="sng" dirty="0">
                <a:solidFill>
                  <a:schemeClr val="tx2"/>
                </a:solidFill>
                <a:latin typeface="Times New Roman"/>
                <a:ea typeface="Times New Roman"/>
              </a:rPr>
              <a:t>Действие пестицидов</a:t>
            </a:r>
            <a:r>
              <a:rPr lang="ru-RU" sz="2000" dirty="0">
                <a:solidFill>
                  <a:schemeClr val="tx2"/>
                </a:solidFill>
                <a:latin typeface="Times New Roman"/>
                <a:ea typeface="Times New Roman"/>
              </a:rPr>
              <a:t> на теплокровных животных и человека зависит от многих факторов и </a:t>
            </a:r>
            <a:r>
              <a:rPr lang="ru-RU" sz="2000" u="sng" dirty="0">
                <a:solidFill>
                  <a:schemeClr val="tx2"/>
                </a:solidFill>
                <a:latin typeface="Times New Roman"/>
                <a:ea typeface="Times New Roman"/>
              </a:rPr>
              <a:t>определяется</a:t>
            </a:r>
            <a:r>
              <a:rPr lang="ru-RU" sz="2000" dirty="0">
                <a:solidFill>
                  <a:schemeClr val="tx2"/>
                </a:solidFill>
                <a:latin typeface="Times New Roman"/>
                <a:ea typeface="Times New Roman"/>
              </a:rPr>
              <a:t> главным образом </a:t>
            </a:r>
            <a:r>
              <a:rPr lang="ru-RU" sz="2000" i="1" dirty="0">
                <a:solidFill>
                  <a:schemeClr val="tx2"/>
                </a:solidFill>
                <a:latin typeface="Times New Roman"/>
                <a:ea typeface="Times New Roman"/>
              </a:rPr>
              <a:t>химической природой активного вещества, его дозой, продолжительностью воздействия и общим состоянием организма</a:t>
            </a:r>
            <a:r>
              <a:rPr lang="ru-RU" sz="2000" i="1" dirty="0" smtClean="0">
                <a:solidFill>
                  <a:schemeClr val="tx2"/>
                </a:solidFill>
                <a:latin typeface="Times New Roman"/>
                <a:ea typeface="Times New Roman"/>
              </a:rPr>
              <a:t>.</a:t>
            </a:r>
          </a:p>
          <a:p>
            <a:pPr marL="0" indent="342900" algn="just">
              <a:spcAft>
                <a:spcPts val="0"/>
              </a:spcAft>
              <a:buNone/>
            </a:pPr>
            <a:r>
              <a:rPr lang="ru-RU" sz="2000" dirty="0">
                <a:solidFill>
                  <a:schemeClr val="tx2"/>
                </a:solidFill>
                <a:latin typeface="Times New Roman"/>
                <a:ea typeface="Times New Roman"/>
              </a:rPr>
              <a:t>Проникнув в организм, пестициды быстро распределяются в нем, избирательно накапливаясь в отдельных частях или органах тела. При этом одни, как уже отмечалось, связываются белками или иными компонентами клеток, другие подвергаются метаболизму и выводятся из организма.</a:t>
            </a:r>
          </a:p>
          <a:p>
            <a:pPr marL="0" indent="342900" algn="just">
              <a:spcAft>
                <a:spcPts val="0"/>
              </a:spcAft>
              <a:buNone/>
            </a:pPr>
            <a:r>
              <a:rPr lang="ru-RU" sz="2000" dirty="0">
                <a:solidFill>
                  <a:schemeClr val="tx2"/>
                </a:solidFill>
                <a:latin typeface="Times New Roman"/>
                <a:ea typeface="Times New Roman"/>
              </a:rPr>
              <a:t>Фосфорорганические соединения обнаруживаются в различных тканях организма уже через несколько минут после введения. Максимальные концентрации этих пестицидов во внутренних тканях отмечаются через 0,5-6 ч после введения. При однократном введении их в дозе СД</a:t>
            </a:r>
            <a:r>
              <a:rPr lang="ru-RU" sz="2000" baseline="-25000" dirty="0">
                <a:solidFill>
                  <a:schemeClr val="tx2"/>
                </a:solidFill>
                <a:latin typeface="Times New Roman"/>
                <a:ea typeface="Times New Roman"/>
              </a:rPr>
              <a:t>50</a:t>
            </a:r>
            <a:r>
              <a:rPr lang="ru-RU" sz="2000" dirty="0">
                <a:solidFill>
                  <a:schemeClr val="tx2"/>
                </a:solidFill>
                <a:latin typeface="Times New Roman"/>
                <a:ea typeface="Times New Roman"/>
              </a:rPr>
              <a:t> они полностью выводятся из организма через 24-96 ч.</a:t>
            </a:r>
          </a:p>
          <a:p>
            <a:pPr marL="0" indent="342900" algn="just">
              <a:spcAft>
                <a:spcPts val="0"/>
              </a:spcAft>
              <a:buNone/>
            </a:pPr>
            <a:r>
              <a:rPr lang="ru-RU" sz="2000" dirty="0">
                <a:solidFill>
                  <a:schemeClr val="tx2"/>
                </a:solidFill>
                <a:latin typeface="Times New Roman"/>
                <a:ea typeface="Times New Roman"/>
              </a:rPr>
              <a:t>Синтетические соединения накапливаются медленнее, максимальные концентрации их наблюдаются через 25 дней и более после введения.</a:t>
            </a:r>
          </a:p>
          <a:p>
            <a:pPr marL="0" indent="342900" algn="just">
              <a:spcAft>
                <a:spcPts val="0"/>
              </a:spcAft>
              <a:buNone/>
            </a:pPr>
            <a:endParaRPr lang="ru-RU" sz="2000" b="1" dirty="0">
              <a:latin typeface="Times New Roman"/>
              <a:ea typeface="Times New Roman"/>
            </a:endParaRPr>
          </a:p>
          <a:p>
            <a:pPr marL="0" indent="0">
              <a:buNone/>
            </a:pPr>
            <a:endParaRPr lang="ru-RU" dirty="0"/>
          </a:p>
        </p:txBody>
      </p:sp>
    </p:spTree>
    <p:extLst>
      <p:ext uri="{BB962C8B-B14F-4D97-AF65-F5344CB8AC3E}">
        <p14:creationId xmlns="" xmlns:p14="http://schemas.microsoft.com/office/powerpoint/2010/main" val="41362008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229600" cy="5822107"/>
          </a:xfrm>
        </p:spPr>
        <p:txBody>
          <a:bodyPr>
            <a:normAutofit fontScale="55000" lnSpcReduction="20000"/>
          </a:bodyPr>
          <a:lstStyle/>
          <a:p>
            <a:pPr marL="0" lvl="0" indent="342900" algn="ctr">
              <a:buNone/>
            </a:pPr>
            <a:r>
              <a:rPr lang="ru-RU" b="1" dirty="0" smtClean="0">
                <a:solidFill>
                  <a:schemeClr val="tx2"/>
                </a:solidFill>
                <a:latin typeface="Times New Roman"/>
                <a:ea typeface="Times New Roman"/>
              </a:rPr>
              <a:t>2. Гигиеническая </a:t>
            </a:r>
            <a:r>
              <a:rPr lang="ru-RU" b="1" dirty="0">
                <a:solidFill>
                  <a:schemeClr val="tx2"/>
                </a:solidFill>
                <a:latin typeface="Times New Roman"/>
                <a:ea typeface="Times New Roman"/>
              </a:rPr>
              <a:t>классификация пестицидов</a:t>
            </a:r>
            <a:endParaRPr lang="ru-RU" sz="2800" b="1" dirty="0">
              <a:solidFill>
                <a:schemeClr val="tx2"/>
              </a:solidFill>
              <a:latin typeface="Times New Roman"/>
              <a:ea typeface="Times New Roman"/>
            </a:endParaRPr>
          </a:p>
          <a:p>
            <a:pPr marL="0" indent="342900">
              <a:spcAft>
                <a:spcPts val="0"/>
              </a:spcAft>
              <a:buNone/>
            </a:pPr>
            <a:r>
              <a:rPr lang="ru-RU" b="1" dirty="0">
                <a:solidFill>
                  <a:schemeClr val="tx2"/>
                </a:solidFill>
                <a:latin typeface="Times New Roman"/>
                <a:ea typeface="Times New Roman"/>
              </a:rPr>
              <a:t> </a:t>
            </a:r>
            <a:endParaRPr lang="ru-RU" sz="2800" b="1" dirty="0">
              <a:solidFill>
                <a:schemeClr val="tx2"/>
              </a:solidFill>
              <a:latin typeface="Times New Roman"/>
              <a:ea typeface="Times New Roman"/>
            </a:endParaRPr>
          </a:p>
          <a:p>
            <a:pPr marL="0" indent="342900" algn="just">
              <a:spcAft>
                <a:spcPts val="0"/>
              </a:spcAft>
              <a:buNone/>
            </a:pPr>
            <a:r>
              <a:rPr lang="ru-RU" sz="2900" dirty="0">
                <a:solidFill>
                  <a:schemeClr val="tx2"/>
                </a:solidFill>
                <a:latin typeface="Times New Roman"/>
                <a:ea typeface="Times New Roman"/>
              </a:rPr>
              <a:t>Гигиеническая классификация позволяет дать сравнительную характеристику различных препаратов, определить, какой патологический эффект представляет наибольшую опасность.</a:t>
            </a:r>
          </a:p>
          <a:p>
            <a:pPr marL="0" indent="342900" algn="just">
              <a:spcAft>
                <a:spcPts val="0"/>
              </a:spcAft>
              <a:buNone/>
            </a:pPr>
            <a:r>
              <a:rPr lang="ru-RU" sz="2900" dirty="0">
                <a:solidFill>
                  <a:schemeClr val="tx2"/>
                </a:solidFill>
                <a:latin typeface="Times New Roman"/>
                <a:ea typeface="Times New Roman"/>
              </a:rPr>
              <a:t>В зависимости от токсичности и степени опасности пестициды по основным критериям делятся на ряд групп.</a:t>
            </a:r>
          </a:p>
          <a:p>
            <a:pPr marL="0" indent="342900" algn="just">
              <a:spcAft>
                <a:spcPts val="0"/>
              </a:spcAft>
              <a:buNone/>
            </a:pPr>
            <a:r>
              <a:rPr lang="en-US" sz="2900" dirty="0">
                <a:solidFill>
                  <a:schemeClr val="tx2"/>
                </a:solidFill>
                <a:latin typeface="Times New Roman"/>
                <a:ea typeface="Times New Roman"/>
              </a:rPr>
              <a:t>I</a:t>
            </a:r>
            <a:r>
              <a:rPr lang="ru-RU" sz="2900" dirty="0">
                <a:solidFill>
                  <a:schemeClr val="tx2"/>
                </a:solidFill>
                <a:latin typeface="Times New Roman"/>
                <a:ea typeface="Times New Roman"/>
              </a:rPr>
              <a:t>. По токсичности </a:t>
            </a:r>
            <a:r>
              <a:rPr lang="ru-RU" sz="2900" i="1" dirty="0">
                <a:solidFill>
                  <a:schemeClr val="tx2"/>
                </a:solidFill>
                <a:latin typeface="Times New Roman"/>
                <a:ea typeface="Times New Roman"/>
              </a:rPr>
              <a:t>при введении в желудок</a:t>
            </a:r>
            <a:r>
              <a:rPr lang="ru-RU" sz="2900" dirty="0">
                <a:solidFill>
                  <a:schemeClr val="tx2"/>
                </a:solidFill>
                <a:latin typeface="Times New Roman"/>
                <a:ea typeface="Times New Roman"/>
              </a:rPr>
              <a:t> экспериментальным животным (крысам).</a:t>
            </a:r>
          </a:p>
          <a:p>
            <a:pPr marL="0" lvl="0" indent="342900" algn="just">
              <a:buFont typeface="Wingdings"/>
              <a:buChar char=""/>
              <a:tabLst>
                <a:tab pos="405130" algn="l"/>
                <a:tab pos="914400" algn="l"/>
              </a:tabLst>
            </a:pPr>
            <a:r>
              <a:rPr lang="ru-RU" sz="2900" dirty="0">
                <a:solidFill>
                  <a:schemeClr val="tx2"/>
                </a:solidFill>
                <a:latin typeface="Times New Roman"/>
                <a:ea typeface="Times New Roman"/>
              </a:rPr>
              <a:t>Сильнодействующие ядовитые вещества — СД</a:t>
            </a:r>
            <a:r>
              <a:rPr lang="ru-RU" sz="2900" baseline="-25000" dirty="0">
                <a:solidFill>
                  <a:schemeClr val="tx2"/>
                </a:solidFill>
                <a:latin typeface="Times New Roman"/>
                <a:ea typeface="Times New Roman"/>
              </a:rPr>
              <a:t>50</a:t>
            </a:r>
            <a:r>
              <a:rPr lang="ru-RU" sz="2900" dirty="0">
                <a:solidFill>
                  <a:schemeClr val="tx2"/>
                </a:solidFill>
                <a:latin typeface="Times New Roman"/>
                <a:ea typeface="Times New Roman"/>
              </a:rPr>
              <a:t> до 50 мг/кг.</a:t>
            </a:r>
          </a:p>
          <a:p>
            <a:pPr marL="0" lvl="0" indent="342900" algn="just">
              <a:buFont typeface="Wingdings"/>
              <a:buChar char=""/>
              <a:tabLst>
                <a:tab pos="405130" algn="l"/>
                <a:tab pos="914400" algn="l"/>
              </a:tabLst>
            </a:pPr>
            <a:r>
              <a:rPr lang="ru-RU" sz="2900" dirty="0">
                <a:solidFill>
                  <a:schemeClr val="tx2"/>
                </a:solidFill>
                <a:latin typeface="Times New Roman"/>
                <a:ea typeface="Times New Roman"/>
              </a:rPr>
              <a:t>Высокотоксичные — СД</a:t>
            </a:r>
            <a:r>
              <a:rPr lang="ru-RU" sz="2900" baseline="-25000" dirty="0">
                <a:solidFill>
                  <a:schemeClr val="tx2"/>
                </a:solidFill>
                <a:latin typeface="Times New Roman"/>
                <a:ea typeface="Times New Roman"/>
              </a:rPr>
              <a:t>50</a:t>
            </a:r>
            <a:r>
              <a:rPr lang="ru-RU" sz="2900" dirty="0">
                <a:solidFill>
                  <a:schemeClr val="tx2"/>
                </a:solidFill>
                <a:latin typeface="Times New Roman"/>
                <a:ea typeface="Times New Roman"/>
              </a:rPr>
              <a:t> 50-200 мг/кг.</a:t>
            </a:r>
          </a:p>
          <a:p>
            <a:pPr marL="0" lvl="0" indent="342900" algn="just">
              <a:buFont typeface="Wingdings"/>
              <a:buChar char=""/>
              <a:tabLst>
                <a:tab pos="405130" algn="l"/>
                <a:tab pos="914400" algn="l"/>
              </a:tabLst>
            </a:pPr>
            <a:r>
              <a:rPr lang="ru-RU" sz="2900" dirty="0">
                <a:solidFill>
                  <a:schemeClr val="tx2"/>
                </a:solidFill>
                <a:latin typeface="Times New Roman"/>
                <a:ea typeface="Times New Roman"/>
              </a:rPr>
              <a:t>Среднетоксичные —  СД</a:t>
            </a:r>
            <a:r>
              <a:rPr lang="ru-RU" sz="2900" baseline="-25000" dirty="0">
                <a:solidFill>
                  <a:schemeClr val="tx2"/>
                </a:solidFill>
                <a:latin typeface="Times New Roman"/>
                <a:ea typeface="Times New Roman"/>
              </a:rPr>
              <a:t>50</a:t>
            </a:r>
            <a:r>
              <a:rPr lang="ru-RU" sz="2900" dirty="0">
                <a:solidFill>
                  <a:schemeClr val="tx2"/>
                </a:solidFill>
                <a:latin typeface="Times New Roman"/>
                <a:ea typeface="Times New Roman"/>
              </a:rPr>
              <a:t> 200-1000 мг/кг.</a:t>
            </a:r>
          </a:p>
          <a:p>
            <a:pPr marL="0" lvl="0" indent="342900" algn="just">
              <a:buFont typeface="Wingdings"/>
              <a:buChar char=""/>
              <a:tabLst>
                <a:tab pos="405130" algn="l"/>
                <a:tab pos="914400" algn="l"/>
              </a:tabLst>
            </a:pPr>
            <a:r>
              <a:rPr lang="ru-RU" sz="2900" dirty="0">
                <a:solidFill>
                  <a:schemeClr val="tx2"/>
                </a:solidFill>
                <a:latin typeface="Times New Roman"/>
                <a:ea typeface="Times New Roman"/>
              </a:rPr>
              <a:t>Малотоксичные — СД</a:t>
            </a:r>
            <a:r>
              <a:rPr lang="ru-RU" sz="2900" baseline="-25000" dirty="0">
                <a:solidFill>
                  <a:schemeClr val="tx2"/>
                </a:solidFill>
                <a:latin typeface="Times New Roman"/>
                <a:ea typeface="Times New Roman"/>
              </a:rPr>
              <a:t>50</a:t>
            </a:r>
            <a:r>
              <a:rPr lang="ru-RU" sz="2900" dirty="0">
                <a:solidFill>
                  <a:schemeClr val="tx2"/>
                </a:solidFill>
                <a:latin typeface="Times New Roman"/>
                <a:ea typeface="Times New Roman"/>
              </a:rPr>
              <a:t> более 1000 мг/кг.</a:t>
            </a:r>
          </a:p>
          <a:p>
            <a:pPr marL="0" indent="342900" algn="just">
              <a:spcAft>
                <a:spcPts val="0"/>
              </a:spcAft>
              <a:buNone/>
            </a:pPr>
            <a:r>
              <a:rPr lang="ru-RU" sz="2900" dirty="0">
                <a:solidFill>
                  <a:schemeClr val="tx2"/>
                </a:solidFill>
                <a:latin typeface="Times New Roman"/>
                <a:ea typeface="Times New Roman"/>
              </a:rPr>
              <a:t> </a:t>
            </a:r>
          </a:p>
          <a:p>
            <a:pPr marL="0" indent="342900" algn="just">
              <a:spcAft>
                <a:spcPts val="0"/>
              </a:spcAft>
              <a:buNone/>
            </a:pPr>
            <a:r>
              <a:rPr lang="ru-RU" sz="2900" dirty="0">
                <a:solidFill>
                  <a:schemeClr val="tx2"/>
                </a:solidFill>
                <a:latin typeface="Times New Roman"/>
                <a:ea typeface="Times New Roman"/>
              </a:rPr>
              <a:t>Пестициды, относящиеся к сильнодействующим и высокотоксичным веществам, представляют большую опасность из-за способности вызывать острое отравление. Для прогнозирования опасности острого отравления определяют зону токсического действия препарата по отношению </a:t>
            </a:r>
            <a:r>
              <a:rPr lang="ru-RU" sz="2900" dirty="0" err="1">
                <a:solidFill>
                  <a:schemeClr val="tx2"/>
                </a:solidFill>
                <a:latin typeface="Times New Roman"/>
                <a:ea typeface="Times New Roman"/>
              </a:rPr>
              <a:t>среднелетальной</a:t>
            </a:r>
            <a:r>
              <a:rPr lang="ru-RU" sz="2900" dirty="0">
                <a:solidFill>
                  <a:schemeClr val="tx2"/>
                </a:solidFill>
                <a:latin typeface="Times New Roman"/>
                <a:ea typeface="Times New Roman"/>
              </a:rPr>
              <a:t> дозы (СД</a:t>
            </a:r>
            <a:r>
              <a:rPr lang="ru-RU" sz="2900" baseline="-25000" dirty="0">
                <a:solidFill>
                  <a:schemeClr val="tx2"/>
                </a:solidFill>
                <a:latin typeface="Times New Roman"/>
                <a:ea typeface="Times New Roman"/>
              </a:rPr>
              <a:t>50</a:t>
            </a:r>
            <a:r>
              <a:rPr lang="ru-RU" sz="2900" dirty="0">
                <a:solidFill>
                  <a:schemeClr val="tx2"/>
                </a:solidFill>
                <a:latin typeface="Times New Roman"/>
                <a:ea typeface="Times New Roman"/>
              </a:rPr>
              <a:t>) к пороговой дозе. Чем это отношение меньше, тем уже зона токсического действия и больше опасность острого отравления.</a:t>
            </a:r>
          </a:p>
          <a:p>
            <a:pPr marL="0" indent="342900" algn="just">
              <a:spcAft>
                <a:spcPts val="0"/>
              </a:spcAft>
              <a:buNone/>
            </a:pPr>
            <a:r>
              <a:rPr lang="ru-RU" sz="2900" dirty="0">
                <a:solidFill>
                  <a:schemeClr val="tx2"/>
                </a:solidFill>
                <a:latin typeface="Times New Roman"/>
                <a:ea typeface="Times New Roman"/>
              </a:rPr>
              <a:t>Применение сильнодействующих и высокотоксичных ядовитых веществ в нашей стране ежегодно уменьшается.</a:t>
            </a:r>
          </a:p>
          <a:p>
            <a:pPr marL="0" indent="342900" algn="just">
              <a:spcAft>
                <a:spcPts val="0"/>
              </a:spcAft>
              <a:buNone/>
            </a:pPr>
            <a:r>
              <a:rPr lang="ru-RU" sz="2900" dirty="0">
                <a:solidFill>
                  <a:schemeClr val="tx2"/>
                </a:solidFill>
                <a:latin typeface="Times New Roman"/>
                <a:ea typeface="Times New Roman"/>
              </a:rPr>
              <a:t>Работает с пестицидами первой группы постоянный персонал; порядок получения, перевозки, хранения и учета их регламентируется специальными инструкциями. Сильнодействующие и высокотоксичные препараты не разрешается использовать для обработки парков и зеленых насаждений в черте населенных пунктов, на приусадебных участках.</a:t>
            </a:r>
          </a:p>
          <a:p>
            <a:pPr marL="0" indent="0">
              <a:buNone/>
            </a:pPr>
            <a:endParaRPr lang="ru-RU" sz="2900" dirty="0"/>
          </a:p>
        </p:txBody>
      </p:sp>
    </p:spTree>
    <p:extLst>
      <p:ext uri="{BB962C8B-B14F-4D97-AF65-F5344CB8AC3E}">
        <p14:creationId xmlns="" xmlns:p14="http://schemas.microsoft.com/office/powerpoint/2010/main" val="2692512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404664"/>
            <a:ext cx="8291264" cy="5721499"/>
          </a:xfrm>
        </p:spPr>
        <p:txBody>
          <a:bodyPr>
            <a:normAutofit fontScale="70000" lnSpcReduction="20000"/>
          </a:bodyPr>
          <a:lstStyle/>
          <a:p>
            <a:pPr marL="0" indent="355600" algn="just">
              <a:spcAft>
                <a:spcPts val="0"/>
              </a:spcAft>
              <a:buNone/>
            </a:pPr>
            <a:r>
              <a:rPr lang="en-US" dirty="0">
                <a:solidFill>
                  <a:schemeClr val="tx2"/>
                </a:solidFill>
                <a:latin typeface="Times New Roman"/>
                <a:ea typeface="Times New Roman"/>
              </a:rPr>
              <a:t>II</a:t>
            </a:r>
            <a:r>
              <a:rPr lang="ru-RU" dirty="0">
                <a:solidFill>
                  <a:schemeClr val="tx2"/>
                </a:solidFill>
                <a:latin typeface="Times New Roman"/>
                <a:ea typeface="Times New Roman"/>
              </a:rPr>
              <a:t>. По токсичности </a:t>
            </a:r>
            <a:r>
              <a:rPr lang="ru-RU" b="1" i="1" dirty="0">
                <a:solidFill>
                  <a:schemeClr val="tx2"/>
                </a:solidFill>
                <a:latin typeface="Times New Roman"/>
                <a:ea typeface="Times New Roman"/>
              </a:rPr>
              <a:t>при поступлении через кожные покровы</a:t>
            </a:r>
            <a:r>
              <a:rPr lang="ru-RU" dirty="0">
                <a:solidFill>
                  <a:schemeClr val="tx2"/>
                </a:solidFill>
                <a:latin typeface="Times New Roman"/>
                <a:ea typeface="Times New Roman"/>
              </a:rPr>
              <a:t> (кожно-резорбтивная токсичность).</a:t>
            </a:r>
            <a:endParaRPr lang="ru-RU" sz="2800" dirty="0">
              <a:solidFill>
                <a:schemeClr val="tx2"/>
              </a:solidFill>
              <a:latin typeface="Times New Roman"/>
              <a:ea typeface="Times New Roman"/>
            </a:endParaRPr>
          </a:p>
          <a:p>
            <a:pPr marL="0" lvl="0" indent="355600" algn="just">
              <a:buFont typeface="Wingdings"/>
              <a:buChar char=""/>
              <a:tabLst>
                <a:tab pos="800100" algn="l"/>
              </a:tabLst>
            </a:pPr>
            <a:r>
              <a:rPr lang="ru-RU" dirty="0">
                <a:solidFill>
                  <a:schemeClr val="tx2"/>
                </a:solidFill>
                <a:latin typeface="Times New Roman"/>
                <a:ea typeface="Times New Roman"/>
              </a:rPr>
              <a:t>Резко выраженная - СД</a:t>
            </a:r>
            <a:r>
              <a:rPr lang="ru-RU" baseline="-25000" dirty="0">
                <a:solidFill>
                  <a:schemeClr val="tx2"/>
                </a:solidFill>
                <a:latin typeface="Times New Roman"/>
                <a:ea typeface="Times New Roman"/>
              </a:rPr>
              <a:t>50</a:t>
            </a:r>
            <a:r>
              <a:rPr lang="ru-RU" dirty="0">
                <a:solidFill>
                  <a:schemeClr val="tx2"/>
                </a:solidFill>
                <a:latin typeface="Times New Roman"/>
                <a:ea typeface="Times New Roman"/>
              </a:rPr>
              <a:t> меньше 300 мг/кг, кожно-оральный коэффициент меньше 1.</a:t>
            </a:r>
            <a:endParaRPr lang="ru-RU" sz="2800" dirty="0">
              <a:solidFill>
                <a:schemeClr val="tx2"/>
              </a:solidFill>
              <a:latin typeface="Times New Roman"/>
              <a:ea typeface="Times New Roman"/>
            </a:endParaRPr>
          </a:p>
          <a:p>
            <a:pPr marL="0" lvl="0" indent="355600" algn="just">
              <a:buFont typeface="Wingdings"/>
              <a:buChar char=""/>
              <a:tabLst>
                <a:tab pos="800100" algn="l"/>
              </a:tabLst>
            </a:pPr>
            <a:r>
              <a:rPr lang="ru-RU" dirty="0">
                <a:solidFill>
                  <a:schemeClr val="tx2"/>
                </a:solidFill>
                <a:latin typeface="Times New Roman"/>
                <a:ea typeface="Times New Roman"/>
              </a:rPr>
              <a:t>Выраженная - СД</a:t>
            </a:r>
            <a:r>
              <a:rPr lang="ru-RU" baseline="-25000" dirty="0">
                <a:solidFill>
                  <a:schemeClr val="tx2"/>
                </a:solidFill>
                <a:latin typeface="Times New Roman"/>
                <a:ea typeface="Times New Roman"/>
              </a:rPr>
              <a:t>50 </a:t>
            </a:r>
            <a:r>
              <a:rPr lang="ru-RU" dirty="0">
                <a:solidFill>
                  <a:schemeClr val="tx2"/>
                </a:solidFill>
                <a:latin typeface="Times New Roman"/>
                <a:ea typeface="Times New Roman"/>
              </a:rPr>
              <a:t>300-1000 мг/кг, кожно-оральный коэффициент  1-3.</a:t>
            </a:r>
            <a:endParaRPr lang="ru-RU" sz="2800" dirty="0">
              <a:solidFill>
                <a:schemeClr val="tx2"/>
              </a:solidFill>
              <a:latin typeface="Times New Roman"/>
              <a:ea typeface="Times New Roman"/>
            </a:endParaRPr>
          </a:p>
          <a:p>
            <a:pPr marL="0" lvl="0" indent="355600" algn="just">
              <a:buFont typeface="Wingdings"/>
              <a:buChar char=""/>
              <a:tabLst>
                <a:tab pos="800100" algn="l"/>
              </a:tabLst>
            </a:pPr>
            <a:r>
              <a:rPr lang="ru-RU" dirty="0">
                <a:solidFill>
                  <a:schemeClr val="tx2"/>
                </a:solidFill>
                <a:latin typeface="Times New Roman"/>
                <a:ea typeface="Times New Roman"/>
              </a:rPr>
              <a:t>Слабо выраженная - СД</a:t>
            </a:r>
            <a:r>
              <a:rPr lang="ru-RU" baseline="-25000" dirty="0">
                <a:solidFill>
                  <a:schemeClr val="tx2"/>
                </a:solidFill>
                <a:latin typeface="Times New Roman"/>
                <a:ea typeface="Times New Roman"/>
              </a:rPr>
              <a:t>50</a:t>
            </a:r>
            <a:r>
              <a:rPr lang="ru-RU" dirty="0">
                <a:solidFill>
                  <a:schemeClr val="tx2"/>
                </a:solidFill>
                <a:latin typeface="Times New Roman"/>
                <a:ea typeface="Times New Roman"/>
              </a:rPr>
              <a:t> более 1000 мг/кг, кожно-оральный коэффициент больше 3.</a:t>
            </a:r>
            <a:endParaRPr lang="ru-RU" sz="2800" dirty="0">
              <a:solidFill>
                <a:schemeClr val="tx2"/>
              </a:solidFill>
              <a:latin typeface="Times New Roman"/>
              <a:ea typeface="Times New Roman"/>
            </a:endParaRPr>
          </a:p>
          <a:p>
            <a:pPr marL="0" indent="355600" algn="just">
              <a:spcAft>
                <a:spcPts val="0"/>
              </a:spcAft>
              <a:buNone/>
            </a:pPr>
            <a:r>
              <a:rPr lang="ru-RU" dirty="0">
                <a:solidFill>
                  <a:schemeClr val="tx2"/>
                </a:solidFill>
                <a:latin typeface="Times New Roman"/>
                <a:ea typeface="Times New Roman"/>
              </a:rPr>
              <a:t>Под </a:t>
            </a:r>
            <a:r>
              <a:rPr lang="ru-RU" b="1" u="sng" dirty="0">
                <a:solidFill>
                  <a:schemeClr val="tx2"/>
                </a:solidFill>
                <a:latin typeface="Times New Roman"/>
                <a:ea typeface="Times New Roman"/>
              </a:rPr>
              <a:t>кожно-оральным коэффициентом</a:t>
            </a:r>
            <a:r>
              <a:rPr lang="ru-RU" dirty="0">
                <a:solidFill>
                  <a:schemeClr val="tx2"/>
                </a:solidFill>
                <a:latin typeface="Times New Roman"/>
                <a:ea typeface="Times New Roman"/>
              </a:rPr>
              <a:t> понимают отношение величины СД</a:t>
            </a:r>
            <a:r>
              <a:rPr lang="ru-RU" baseline="-25000" dirty="0">
                <a:solidFill>
                  <a:schemeClr val="tx2"/>
                </a:solidFill>
                <a:latin typeface="Times New Roman"/>
                <a:ea typeface="Times New Roman"/>
              </a:rPr>
              <a:t>50</a:t>
            </a:r>
            <a:r>
              <a:rPr lang="ru-RU" dirty="0">
                <a:solidFill>
                  <a:schemeClr val="tx2"/>
                </a:solidFill>
                <a:latin typeface="Times New Roman"/>
                <a:ea typeface="Times New Roman"/>
              </a:rPr>
              <a:t>, установленной при нанесении вещества на кожу, к СД</a:t>
            </a:r>
            <a:r>
              <a:rPr lang="ru-RU" baseline="-25000" dirty="0">
                <a:solidFill>
                  <a:schemeClr val="tx2"/>
                </a:solidFill>
                <a:latin typeface="Times New Roman"/>
                <a:ea typeface="Times New Roman"/>
              </a:rPr>
              <a:t>50</a:t>
            </a:r>
            <a:r>
              <a:rPr lang="ru-RU" dirty="0">
                <a:solidFill>
                  <a:schemeClr val="tx2"/>
                </a:solidFill>
                <a:latin typeface="Times New Roman"/>
                <a:ea typeface="Times New Roman"/>
              </a:rPr>
              <a:t> при введении его в желудок. Например, если СД</a:t>
            </a:r>
            <a:r>
              <a:rPr lang="ru-RU" baseline="-25000" dirty="0">
                <a:solidFill>
                  <a:schemeClr val="tx2"/>
                </a:solidFill>
                <a:latin typeface="Times New Roman"/>
                <a:ea typeface="Times New Roman"/>
              </a:rPr>
              <a:t>50</a:t>
            </a:r>
            <a:r>
              <a:rPr lang="ru-RU" dirty="0">
                <a:solidFill>
                  <a:schemeClr val="tx2"/>
                </a:solidFill>
                <a:latin typeface="Times New Roman"/>
                <a:ea typeface="Times New Roman"/>
              </a:rPr>
              <a:t> при поступлении через кожу составляет 300 мг/кг, а при введении в желудок - 400 мг/кг, то кожно-оральный коэффициент будет равен 0,75. Чем больше величина кожно-орального коэффициента, тем меньше опасность возникновения отравлений при попадании вещества на кожу.</a:t>
            </a:r>
            <a:endParaRPr lang="ru-RU" sz="2800" dirty="0">
              <a:solidFill>
                <a:schemeClr val="tx2"/>
              </a:solidFill>
              <a:latin typeface="Times New Roman"/>
              <a:ea typeface="Times New Roman"/>
            </a:endParaRPr>
          </a:p>
          <a:p>
            <a:pPr marL="0" indent="355600" algn="just">
              <a:spcAft>
                <a:spcPts val="0"/>
              </a:spcAft>
              <a:buNone/>
            </a:pPr>
            <a:r>
              <a:rPr lang="ru-RU" dirty="0">
                <a:solidFill>
                  <a:schemeClr val="tx2"/>
                </a:solidFill>
                <a:latin typeface="Times New Roman"/>
                <a:ea typeface="Times New Roman"/>
              </a:rPr>
              <a:t>Особенно опасны препараты, характеризующиеся резко выраженной кожно-резорбтивной токсичностью. При работе с ними требуются надежные средства защиты кожных покровов.</a:t>
            </a:r>
            <a:endParaRPr lang="ru-RU" sz="2800" dirty="0">
              <a:solidFill>
                <a:schemeClr val="tx2"/>
              </a:solidFill>
              <a:latin typeface="Times New Roman"/>
              <a:ea typeface="Times New Roman"/>
            </a:endParaRPr>
          </a:p>
          <a:p>
            <a:pPr marL="0" indent="355600">
              <a:buNone/>
            </a:pPr>
            <a:r>
              <a:rPr lang="ru-RU" dirty="0">
                <a:solidFill>
                  <a:schemeClr val="tx2"/>
                </a:solidFill>
                <a:latin typeface="Times New Roman"/>
                <a:ea typeface="Times New Roman"/>
              </a:rPr>
              <a:t>При выборе препаратов с одинаковой токсичностью предпочтение следует отдавать тем, которые обладают меньшей кожно-резорбтивной токсичностью</a:t>
            </a:r>
            <a:endParaRPr lang="ru-RU" dirty="0">
              <a:solidFill>
                <a:schemeClr val="tx2"/>
              </a:solidFill>
            </a:endParaRPr>
          </a:p>
        </p:txBody>
      </p:sp>
    </p:spTree>
    <p:extLst>
      <p:ext uri="{BB962C8B-B14F-4D97-AF65-F5344CB8AC3E}">
        <p14:creationId xmlns="" xmlns:p14="http://schemas.microsoft.com/office/powerpoint/2010/main" val="4552623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16632"/>
            <a:ext cx="8219256" cy="6009531"/>
          </a:xfrm>
        </p:spPr>
        <p:txBody>
          <a:bodyPr>
            <a:normAutofit fontScale="92500" lnSpcReduction="10000"/>
          </a:bodyPr>
          <a:lstStyle/>
          <a:p>
            <a:pPr marL="0" indent="342900" algn="just">
              <a:spcAft>
                <a:spcPts val="0"/>
              </a:spcAft>
              <a:buNone/>
              <a:tabLst>
                <a:tab pos="499745" algn="l"/>
              </a:tabLst>
            </a:pPr>
            <a:r>
              <a:rPr lang="en-US" sz="3000" dirty="0">
                <a:solidFill>
                  <a:schemeClr val="tx2"/>
                </a:solidFill>
                <a:latin typeface="Times New Roman"/>
                <a:ea typeface="Times New Roman"/>
              </a:rPr>
              <a:t>III</a:t>
            </a:r>
            <a:r>
              <a:rPr lang="ru-RU" sz="3000" dirty="0">
                <a:solidFill>
                  <a:schemeClr val="tx2"/>
                </a:solidFill>
                <a:latin typeface="Times New Roman"/>
                <a:ea typeface="Times New Roman"/>
              </a:rPr>
              <a:t>.	</a:t>
            </a:r>
            <a:r>
              <a:rPr lang="ru-RU" sz="3000" b="1" i="1" dirty="0">
                <a:solidFill>
                  <a:schemeClr val="tx2"/>
                </a:solidFill>
                <a:latin typeface="Times New Roman"/>
                <a:ea typeface="Times New Roman"/>
              </a:rPr>
              <a:t>По степени летучести</a:t>
            </a:r>
            <a:r>
              <a:rPr lang="ru-RU" sz="3000" dirty="0">
                <a:solidFill>
                  <a:schemeClr val="tx2"/>
                </a:solidFill>
                <a:latin typeface="Times New Roman"/>
                <a:ea typeface="Times New Roman"/>
              </a:rPr>
              <a:t>.</a:t>
            </a:r>
          </a:p>
          <a:p>
            <a:pPr marL="0" lvl="0" indent="342900" algn="just">
              <a:buFont typeface="Wingdings"/>
              <a:buChar char=""/>
              <a:tabLst>
                <a:tab pos="800100" algn="l"/>
              </a:tabLst>
            </a:pPr>
            <a:r>
              <a:rPr lang="ru-RU" sz="3000" dirty="0">
                <a:solidFill>
                  <a:schemeClr val="tx2"/>
                </a:solidFill>
                <a:latin typeface="Times New Roman"/>
                <a:ea typeface="Times New Roman"/>
              </a:rPr>
              <a:t>Очень опасное вещество — насыщающая концентрация больше или равна токсической.</a:t>
            </a:r>
          </a:p>
          <a:p>
            <a:pPr marL="0" lvl="0" indent="342900" algn="just">
              <a:buFont typeface="Wingdings"/>
              <a:buChar char=""/>
              <a:tabLst>
                <a:tab pos="800100" algn="l"/>
              </a:tabLst>
            </a:pPr>
            <a:r>
              <a:rPr lang="ru-RU" sz="3000" dirty="0">
                <a:solidFill>
                  <a:schemeClr val="tx2"/>
                </a:solidFill>
                <a:latin typeface="Times New Roman"/>
                <a:ea typeface="Times New Roman"/>
              </a:rPr>
              <a:t>Опасное вещество — насыщающая концентрация больше пороговой.</a:t>
            </a:r>
          </a:p>
          <a:p>
            <a:pPr marL="0" lvl="0" indent="342900" algn="just">
              <a:buFont typeface="Wingdings"/>
              <a:buChar char=""/>
              <a:tabLst>
                <a:tab pos="800100" algn="l"/>
              </a:tabLst>
            </a:pPr>
            <a:r>
              <a:rPr lang="ru-RU" sz="3000" dirty="0">
                <a:solidFill>
                  <a:schemeClr val="tx2"/>
                </a:solidFill>
                <a:latin typeface="Times New Roman"/>
                <a:ea typeface="Times New Roman"/>
              </a:rPr>
              <a:t>Малоопасное вещество — насыщающая концентрация не оказывает порогового действия.</a:t>
            </a:r>
          </a:p>
          <a:p>
            <a:pPr marL="0" indent="342900" algn="just">
              <a:spcAft>
                <a:spcPts val="0"/>
              </a:spcAft>
              <a:buNone/>
            </a:pPr>
            <a:r>
              <a:rPr lang="ru-RU" sz="3000" dirty="0">
                <a:solidFill>
                  <a:schemeClr val="tx2"/>
                </a:solidFill>
                <a:latin typeface="Times New Roman"/>
                <a:ea typeface="Times New Roman"/>
              </a:rPr>
              <a:t>Препараты, обладающие высокой летучестью, проникают в организм через органы дыхания и характеризуются ингаляционным действием.</a:t>
            </a:r>
          </a:p>
          <a:p>
            <a:pPr marL="0" indent="342900" algn="just">
              <a:spcAft>
                <a:spcPts val="0"/>
              </a:spcAft>
              <a:buNone/>
            </a:pPr>
            <a:r>
              <a:rPr lang="ru-RU" sz="3000" dirty="0">
                <a:solidFill>
                  <a:schemeClr val="tx2"/>
                </a:solidFill>
                <a:latin typeface="Times New Roman"/>
                <a:ea typeface="Times New Roman"/>
              </a:rPr>
              <a:t>Очень опасны пестициды, применяемые для фумигации. При работе с ними необходимо надежно защищать органы дыхания, используя противогазы с соответствующими патронами.</a:t>
            </a:r>
          </a:p>
          <a:p>
            <a:pPr marL="0" indent="0">
              <a:buNone/>
            </a:pPr>
            <a:endParaRPr lang="ru-RU" dirty="0"/>
          </a:p>
        </p:txBody>
      </p:sp>
    </p:spTree>
    <p:extLst>
      <p:ext uri="{BB962C8B-B14F-4D97-AF65-F5344CB8AC3E}">
        <p14:creationId xmlns="" xmlns:p14="http://schemas.microsoft.com/office/powerpoint/2010/main" val="14192583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260648"/>
            <a:ext cx="8291264" cy="5865515"/>
          </a:xfrm>
        </p:spPr>
        <p:txBody>
          <a:bodyPr>
            <a:normAutofit fontScale="70000" lnSpcReduction="20000"/>
          </a:bodyPr>
          <a:lstStyle/>
          <a:p>
            <a:pPr marL="0" indent="342900" algn="just">
              <a:spcAft>
                <a:spcPts val="0"/>
              </a:spcAft>
              <a:buNone/>
              <a:tabLst>
                <a:tab pos="463550" algn="l"/>
              </a:tabLst>
            </a:pPr>
            <a:r>
              <a:rPr lang="en-US" sz="3400" dirty="0">
                <a:solidFill>
                  <a:schemeClr val="tx2"/>
                </a:solidFill>
                <a:latin typeface="Times New Roman"/>
                <a:ea typeface="Times New Roman"/>
              </a:rPr>
              <a:t>IV.	</a:t>
            </a:r>
            <a:r>
              <a:rPr lang="ru-RU" sz="3400" b="1" i="1" dirty="0">
                <a:solidFill>
                  <a:schemeClr val="tx2"/>
                </a:solidFill>
                <a:latin typeface="Times New Roman"/>
                <a:ea typeface="Times New Roman"/>
              </a:rPr>
              <a:t>По  кумуляции</a:t>
            </a:r>
            <a:r>
              <a:rPr lang="ru-RU" sz="3400" dirty="0">
                <a:solidFill>
                  <a:schemeClr val="tx2"/>
                </a:solidFill>
                <a:latin typeface="Times New Roman"/>
                <a:ea typeface="Times New Roman"/>
              </a:rPr>
              <a:t>.</a:t>
            </a:r>
          </a:p>
          <a:p>
            <a:pPr marL="0" lvl="0" indent="342900" algn="just">
              <a:buSzPts val="1400"/>
              <a:buFont typeface="Wingdings"/>
              <a:buChar char=""/>
              <a:tabLst>
                <a:tab pos="800100" algn="l"/>
              </a:tabLst>
            </a:pPr>
            <a:r>
              <a:rPr lang="ru-RU" sz="3400" dirty="0">
                <a:solidFill>
                  <a:schemeClr val="tx2"/>
                </a:solidFill>
                <a:latin typeface="Times New Roman"/>
                <a:ea typeface="Times New Roman"/>
              </a:rPr>
              <a:t>Вещества, обладающие </a:t>
            </a:r>
            <a:r>
              <a:rPr lang="ru-RU" sz="3400" dirty="0" err="1">
                <a:solidFill>
                  <a:schemeClr val="tx2"/>
                </a:solidFill>
                <a:latin typeface="Times New Roman"/>
                <a:ea typeface="Times New Roman"/>
              </a:rPr>
              <a:t>сверхкумуляцией</a:t>
            </a:r>
            <a:r>
              <a:rPr lang="ru-RU" sz="3400" dirty="0">
                <a:solidFill>
                  <a:schemeClr val="tx2"/>
                </a:solidFill>
                <a:latin typeface="Times New Roman"/>
                <a:ea typeface="Times New Roman"/>
              </a:rPr>
              <a:t>,— коэффициент кумуляции меньше 1.</a:t>
            </a:r>
          </a:p>
          <a:p>
            <a:pPr marL="0" lvl="0" indent="342900" algn="just">
              <a:buSzPts val="1400"/>
              <a:buFont typeface="Wingdings"/>
              <a:buChar char=""/>
              <a:tabLst>
                <a:tab pos="800100" algn="l"/>
              </a:tabLst>
            </a:pPr>
            <a:r>
              <a:rPr lang="ru-RU" sz="3400" dirty="0">
                <a:solidFill>
                  <a:schemeClr val="tx2"/>
                </a:solidFill>
                <a:latin typeface="Times New Roman"/>
                <a:ea typeface="Times New Roman"/>
              </a:rPr>
              <a:t>Выраженная — коэффициент кумуляции 1-3.</a:t>
            </a:r>
          </a:p>
          <a:p>
            <a:pPr marL="0" lvl="0" indent="342900" algn="just">
              <a:buSzPts val="1400"/>
              <a:buFont typeface="Wingdings"/>
              <a:buChar char=""/>
              <a:tabLst>
                <a:tab pos="800100" algn="l"/>
              </a:tabLst>
            </a:pPr>
            <a:r>
              <a:rPr lang="ru-RU" sz="3400" dirty="0">
                <a:solidFill>
                  <a:schemeClr val="tx2"/>
                </a:solidFill>
                <a:latin typeface="Times New Roman"/>
                <a:ea typeface="Times New Roman"/>
              </a:rPr>
              <a:t>Умеренная — коэффициент кумуляции   3-5.</a:t>
            </a:r>
          </a:p>
          <a:p>
            <a:pPr marL="0" lvl="0" indent="342900" algn="just">
              <a:buSzPts val="1400"/>
              <a:buFont typeface="Wingdings"/>
              <a:buChar char=""/>
              <a:tabLst>
                <a:tab pos="800100" algn="l"/>
              </a:tabLst>
            </a:pPr>
            <a:r>
              <a:rPr lang="ru-RU" sz="3400" dirty="0">
                <a:solidFill>
                  <a:schemeClr val="tx2"/>
                </a:solidFill>
                <a:latin typeface="Times New Roman"/>
                <a:ea typeface="Times New Roman"/>
              </a:rPr>
              <a:t>Слабо  выраженная — коэффициент кумуляции более 5.</a:t>
            </a:r>
          </a:p>
          <a:p>
            <a:pPr marL="0" indent="342900" algn="just">
              <a:spcAft>
                <a:spcPts val="0"/>
              </a:spcAft>
              <a:buNone/>
            </a:pPr>
            <a:r>
              <a:rPr lang="ru-RU" sz="3400" dirty="0">
                <a:solidFill>
                  <a:schemeClr val="tx2"/>
                </a:solidFill>
                <a:latin typeface="Times New Roman"/>
                <a:ea typeface="Times New Roman"/>
              </a:rPr>
              <a:t>Под </a:t>
            </a:r>
            <a:r>
              <a:rPr lang="ru-RU" sz="3400" b="1" u="sng" dirty="0">
                <a:solidFill>
                  <a:schemeClr val="tx2"/>
                </a:solidFill>
                <a:latin typeface="Times New Roman"/>
                <a:ea typeface="Times New Roman"/>
              </a:rPr>
              <a:t>кумуляцией</a:t>
            </a:r>
            <a:r>
              <a:rPr lang="ru-RU" sz="3400" dirty="0">
                <a:solidFill>
                  <a:schemeClr val="tx2"/>
                </a:solidFill>
                <a:latin typeface="Times New Roman"/>
                <a:ea typeface="Times New Roman"/>
              </a:rPr>
              <a:t> понимают накопление яда в организме в результате неполной </a:t>
            </a:r>
            <a:r>
              <a:rPr lang="ru-RU" sz="3400" dirty="0" err="1">
                <a:solidFill>
                  <a:schemeClr val="tx2"/>
                </a:solidFill>
                <a:latin typeface="Times New Roman"/>
                <a:ea typeface="Times New Roman"/>
              </a:rPr>
              <a:t>детоксикации</a:t>
            </a:r>
            <a:r>
              <a:rPr lang="ru-RU" sz="3400" dirty="0">
                <a:solidFill>
                  <a:schemeClr val="tx2"/>
                </a:solidFill>
                <a:latin typeface="Times New Roman"/>
                <a:ea typeface="Times New Roman"/>
              </a:rPr>
              <a:t> и вывода из организма или усиление эффекта его действия.</a:t>
            </a:r>
          </a:p>
          <a:p>
            <a:pPr marL="0" indent="342900" algn="just">
              <a:spcAft>
                <a:spcPts val="0"/>
              </a:spcAft>
              <a:buNone/>
            </a:pPr>
            <a:r>
              <a:rPr lang="ru-RU" sz="3400" dirty="0">
                <a:solidFill>
                  <a:schemeClr val="tx2"/>
                </a:solidFill>
                <a:latin typeface="Times New Roman"/>
                <a:ea typeface="Times New Roman"/>
              </a:rPr>
              <a:t>Различают кумуляцию </a:t>
            </a:r>
            <a:r>
              <a:rPr lang="ru-RU" sz="3400" b="1" i="1" u="sng" dirty="0">
                <a:solidFill>
                  <a:schemeClr val="tx2"/>
                </a:solidFill>
                <a:latin typeface="Times New Roman"/>
                <a:ea typeface="Times New Roman"/>
              </a:rPr>
              <a:t>материальную и функциональную</a:t>
            </a:r>
            <a:r>
              <a:rPr lang="ru-RU" sz="3400" dirty="0">
                <a:solidFill>
                  <a:schemeClr val="tx2"/>
                </a:solidFill>
                <a:latin typeface="Times New Roman"/>
                <a:ea typeface="Times New Roman"/>
              </a:rPr>
              <a:t>. </a:t>
            </a:r>
            <a:r>
              <a:rPr lang="ru-RU" sz="3400" i="1" dirty="0">
                <a:solidFill>
                  <a:schemeClr val="tx2"/>
                </a:solidFill>
                <a:latin typeface="Times New Roman"/>
                <a:ea typeface="Times New Roman"/>
              </a:rPr>
              <a:t>Материальной кумуляцией</a:t>
            </a:r>
            <a:r>
              <a:rPr lang="ru-RU" sz="3400" dirty="0">
                <a:solidFill>
                  <a:schemeClr val="tx2"/>
                </a:solidFill>
                <a:latin typeface="Times New Roman"/>
                <a:ea typeface="Times New Roman"/>
              </a:rPr>
              <a:t> называют накопление в организме токсического вещества в результате повторных контактов. Способностью к материальной кумуляции характеризуются многие препараты из группы хлорорганических соединений и препараты ртути.</a:t>
            </a:r>
          </a:p>
          <a:p>
            <a:pPr marL="0" indent="342900" algn="just">
              <a:spcAft>
                <a:spcPts val="0"/>
              </a:spcAft>
              <a:buNone/>
            </a:pPr>
            <a:r>
              <a:rPr lang="ru-RU" sz="3400" i="1" dirty="0">
                <a:solidFill>
                  <a:schemeClr val="tx2"/>
                </a:solidFill>
                <a:latin typeface="Times New Roman"/>
                <a:ea typeface="Times New Roman"/>
              </a:rPr>
              <a:t>Функциональной кумуляцией</a:t>
            </a:r>
            <a:r>
              <a:rPr lang="ru-RU" sz="3400" dirty="0">
                <a:solidFill>
                  <a:schemeClr val="tx2"/>
                </a:solidFill>
                <a:latin typeface="Times New Roman"/>
                <a:ea typeface="Times New Roman"/>
              </a:rPr>
              <a:t> называют не накопление яда, а суммирование эффекта действия. Таким свойством обладают некоторые фосфорорганические соединения.</a:t>
            </a:r>
          </a:p>
          <a:p>
            <a:endParaRPr lang="ru-RU" dirty="0"/>
          </a:p>
        </p:txBody>
      </p:sp>
    </p:spTree>
    <p:extLst>
      <p:ext uri="{BB962C8B-B14F-4D97-AF65-F5344CB8AC3E}">
        <p14:creationId xmlns="" xmlns:p14="http://schemas.microsoft.com/office/powerpoint/2010/main" val="12955056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476672"/>
            <a:ext cx="8291264" cy="5832648"/>
          </a:xfrm>
        </p:spPr>
        <p:txBody>
          <a:bodyPr>
            <a:normAutofit fontScale="85000" lnSpcReduction="10000"/>
          </a:bodyPr>
          <a:lstStyle/>
          <a:p>
            <a:pPr marL="0" indent="342900" algn="just">
              <a:spcAft>
                <a:spcPts val="0"/>
              </a:spcAft>
              <a:buNone/>
            </a:pPr>
            <a:r>
              <a:rPr lang="en-US" sz="2400" b="1" dirty="0">
                <a:solidFill>
                  <a:schemeClr val="tx2"/>
                </a:solidFill>
                <a:latin typeface="Times New Roman"/>
                <a:ea typeface="Times New Roman"/>
              </a:rPr>
              <a:t>V</a:t>
            </a:r>
            <a:r>
              <a:rPr lang="ru-RU" sz="2400" b="1" dirty="0">
                <a:solidFill>
                  <a:schemeClr val="tx2"/>
                </a:solidFill>
                <a:latin typeface="Times New Roman"/>
                <a:ea typeface="Times New Roman"/>
              </a:rPr>
              <a:t>.</a:t>
            </a:r>
            <a:r>
              <a:rPr lang="ru-RU" sz="2400" dirty="0">
                <a:solidFill>
                  <a:schemeClr val="tx2"/>
                </a:solidFill>
                <a:latin typeface="Times New Roman"/>
                <a:ea typeface="Times New Roman"/>
              </a:rPr>
              <a:t> </a:t>
            </a:r>
            <a:r>
              <a:rPr lang="ru-RU" sz="2400" b="1" i="1" dirty="0">
                <a:solidFill>
                  <a:schemeClr val="tx2"/>
                </a:solidFill>
                <a:latin typeface="Times New Roman"/>
                <a:ea typeface="Times New Roman"/>
              </a:rPr>
              <a:t>По стойкости (в почве)</a:t>
            </a:r>
            <a:r>
              <a:rPr lang="ru-RU" sz="2400" dirty="0">
                <a:solidFill>
                  <a:schemeClr val="tx2"/>
                </a:solidFill>
                <a:latin typeface="Times New Roman"/>
                <a:ea typeface="Times New Roman"/>
              </a:rPr>
              <a:t>.</a:t>
            </a:r>
          </a:p>
          <a:p>
            <a:pPr marL="0" lvl="0" indent="342900" algn="just">
              <a:buSzPts val="1400"/>
              <a:buFont typeface="Wingdings"/>
              <a:buChar char=""/>
              <a:tabLst>
                <a:tab pos="800100" algn="l"/>
              </a:tabLst>
            </a:pPr>
            <a:r>
              <a:rPr lang="ru-RU" sz="2400" dirty="0">
                <a:solidFill>
                  <a:schemeClr val="tx2"/>
                </a:solidFill>
                <a:latin typeface="Times New Roman"/>
                <a:ea typeface="Times New Roman"/>
              </a:rPr>
              <a:t>Очень стойкие вещества - время разложения на нетоксичные компоненты более 2 лет.</a:t>
            </a:r>
          </a:p>
          <a:p>
            <a:pPr marL="0" lvl="0" indent="342900" algn="just">
              <a:buSzPts val="1400"/>
              <a:buFont typeface="Wingdings"/>
              <a:buChar char=""/>
              <a:tabLst>
                <a:tab pos="800100" algn="l"/>
              </a:tabLst>
            </a:pPr>
            <a:r>
              <a:rPr lang="ru-RU" sz="2400" dirty="0">
                <a:solidFill>
                  <a:schemeClr val="tx2"/>
                </a:solidFill>
                <a:latin typeface="Times New Roman"/>
                <a:ea typeface="Times New Roman"/>
              </a:rPr>
              <a:t>Стойкие - время разложения на нетоксичные компоненты 0,5-2  года.</a:t>
            </a:r>
          </a:p>
          <a:p>
            <a:pPr marL="0" lvl="0" indent="342900" algn="just">
              <a:buSzPts val="1400"/>
              <a:buFont typeface="Wingdings"/>
              <a:buChar char=""/>
              <a:tabLst>
                <a:tab pos="800100" algn="l"/>
              </a:tabLst>
            </a:pPr>
            <a:r>
              <a:rPr lang="ru-RU" sz="2400" dirty="0">
                <a:solidFill>
                  <a:schemeClr val="tx2"/>
                </a:solidFill>
                <a:latin typeface="Times New Roman"/>
                <a:ea typeface="Times New Roman"/>
              </a:rPr>
              <a:t>Умеренно стойкие - время разложения на нетоксичные компоненты 1-6 мес.</a:t>
            </a:r>
          </a:p>
          <a:p>
            <a:pPr marL="0" lvl="0" indent="342900" algn="just">
              <a:buSzPts val="1400"/>
              <a:buFont typeface="Wingdings"/>
              <a:buChar char=""/>
              <a:tabLst>
                <a:tab pos="800100" algn="l"/>
              </a:tabLst>
            </a:pPr>
            <a:r>
              <a:rPr lang="ru-RU" sz="2400" dirty="0">
                <a:solidFill>
                  <a:schemeClr val="tx2"/>
                </a:solidFill>
                <a:latin typeface="Times New Roman"/>
                <a:ea typeface="Times New Roman"/>
              </a:rPr>
              <a:t>Малостойкие - разложение на нетоксичные компоненты в течение месяца.</a:t>
            </a:r>
          </a:p>
          <a:p>
            <a:pPr marL="0" indent="342900" algn="just">
              <a:spcAft>
                <a:spcPts val="0"/>
              </a:spcAft>
              <a:buNone/>
            </a:pPr>
            <a:r>
              <a:rPr lang="ru-RU" sz="2400" dirty="0">
                <a:solidFill>
                  <a:schemeClr val="tx2"/>
                </a:solidFill>
                <a:latin typeface="Times New Roman"/>
                <a:ea typeface="Times New Roman"/>
              </a:rPr>
              <a:t> </a:t>
            </a:r>
          </a:p>
          <a:p>
            <a:pPr marL="0" indent="342900" algn="just">
              <a:spcAft>
                <a:spcPts val="0"/>
              </a:spcAft>
              <a:buNone/>
            </a:pPr>
            <a:r>
              <a:rPr lang="ru-RU" sz="2400" dirty="0">
                <a:solidFill>
                  <a:schemeClr val="tx2"/>
                </a:solidFill>
                <a:latin typeface="Times New Roman"/>
                <a:ea typeface="Times New Roman"/>
              </a:rPr>
              <a:t>К стойким относятся пестициды, обладающие очень низкой летучестью, химически не изменяющиеся под влиянием атмосферных факторов, например, ТМТД и др.</a:t>
            </a:r>
          </a:p>
          <a:p>
            <a:pPr marL="0" indent="342900" algn="just">
              <a:spcAft>
                <a:spcPts val="0"/>
              </a:spcAft>
              <a:buNone/>
            </a:pPr>
            <a:r>
              <a:rPr lang="ru-RU" sz="2400" dirty="0">
                <a:solidFill>
                  <a:schemeClr val="tx2"/>
                </a:solidFill>
                <a:latin typeface="Times New Roman"/>
                <a:ea typeface="Times New Roman"/>
              </a:rPr>
              <a:t>Препараты, обладающие сравнительно низкой летучестью, медленно изменяющие химические свойства относятся к группе умеренно стойких.</a:t>
            </a:r>
          </a:p>
          <a:p>
            <a:pPr marL="0" indent="342900" algn="just">
              <a:spcAft>
                <a:spcPts val="0"/>
              </a:spcAft>
              <a:buNone/>
            </a:pPr>
            <a:r>
              <a:rPr lang="ru-RU" sz="2400" dirty="0">
                <a:solidFill>
                  <a:schemeClr val="tx2"/>
                </a:solidFill>
                <a:latin typeface="Times New Roman"/>
                <a:ea typeface="Times New Roman"/>
              </a:rPr>
              <a:t>Пестициды, подвергающиеся значительному испарению и химическим изменениям под влиянием окружающей среды, относятся к группе малостойких, например, фумиганты. Их необходимо хранить в герметической упаковке.</a:t>
            </a:r>
            <a:endParaRPr lang="ru-RU" sz="2400" dirty="0">
              <a:solidFill>
                <a:schemeClr val="tx2"/>
              </a:solidFill>
              <a:effectLst/>
              <a:latin typeface="Times New Roman"/>
              <a:ea typeface="Times New Roman"/>
            </a:endParaRPr>
          </a:p>
        </p:txBody>
      </p:sp>
    </p:spTree>
    <p:extLst>
      <p:ext uri="{BB962C8B-B14F-4D97-AF65-F5344CB8AC3E}">
        <p14:creationId xmlns="" xmlns:p14="http://schemas.microsoft.com/office/powerpoint/2010/main" val="30442579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476672"/>
            <a:ext cx="8507288" cy="6048672"/>
          </a:xfrm>
        </p:spPr>
        <p:txBody>
          <a:bodyPr>
            <a:normAutofit fontScale="47500" lnSpcReduction="20000"/>
          </a:bodyPr>
          <a:lstStyle/>
          <a:p>
            <a:pPr marL="0" indent="452438" algn="just">
              <a:lnSpc>
                <a:spcPct val="120000"/>
              </a:lnSpc>
              <a:spcBef>
                <a:spcPts val="0"/>
              </a:spcBef>
              <a:spcAft>
                <a:spcPts val="0"/>
              </a:spcAft>
              <a:buNone/>
            </a:pPr>
            <a:r>
              <a:rPr lang="ru-RU" sz="3400" dirty="0">
                <a:solidFill>
                  <a:schemeClr val="tx2"/>
                </a:solidFill>
                <a:latin typeface="Times New Roman"/>
                <a:ea typeface="Times New Roman"/>
              </a:rPr>
              <a:t>Кроме перечисленных выше основных критериев, позволяющих дать гигиеническую оценку пестицидам, изучают и другие патологические эффекты их действия, такие как </a:t>
            </a:r>
            <a:r>
              <a:rPr lang="ru-RU" sz="3400" dirty="0" err="1">
                <a:solidFill>
                  <a:schemeClr val="tx2"/>
                </a:solidFill>
                <a:latin typeface="Times New Roman"/>
                <a:ea typeface="Times New Roman"/>
              </a:rPr>
              <a:t>бластомогенность</a:t>
            </a:r>
            <a:r>
              <a:rPr lang="ru-RU" sz="3400" dirty="0">
                <a:solidFill>
                  <a:schemeClr val="tx2"/>
                </a:solidFill>
                <a:latin typeface="Times New Roman"/>
                <a:ea typeface="Times New Roman"/>
              </a:rPr>
              <a:t>, мутагенность, </a:t>
            </a:r>
            <a:r>
              <a:rPr lang="ru-RU" sz="3400" dirty="0" err="1">
                <a:solidFill>
                  <a:schemeClr val="tx2"/>
                </a:solidFill>
                <a:latin typeface="Times New Roman"/>
                <a:ea typeface="Times New Roman"/>
              </a:rPr>
              <a:t>тератогенность</a:t>
            </a:r>
            <a:r>
              <a:rPr lang="ru-RU" sz="3400" dirty="0">
                <a:solidFill>
                  <a:schemeClr val="tx2"/>
                </a:solidFill>
                <a:latin typeface="Times New Roman"/>
                <a:ea typeface="Times New Roman"/>
              </a:rPr>
              <a:t>, </a:t>
            </a:r>
            <a:r>
              <a:rPr lang="ru-RU" sz="3400" dirty="0" err="1">
                <a:solidFill>
                  <a:schemeClr val="tx2"/>
                </a:solidFill>
                <a:latin typeface="Times New Roman"/>
                <a:ea typeface="Times New Roman"/>
              </a:rPr>
              <a:t>эмбриотропность</a:t>
            </a:r>
            <a:r>
              <a:rPr lang="ru-RU" sz="3400" dirty="0">
                <a:solidFill>
                  <a:schemeClr val="tx2"/>
                </a:solidFill>
                <a:latin typeface="Times New Roman"/>
                <a:ea typeface="Times New Roman"/>
              </a:rPr>
              <a:t> и др.</a:t>
            </a:r>
          </a:p>
          <a:p>
            <a:pPr marL="0" indent="452438" algn="just">
              <a:lnSpc>
                <a:spcPct val="120000"/>
              </a:lnSpc>
              <a:spcBef>
                <a:spcPts val="0"/>
              </a:spcBef>
              <a:spcAft>
                <a:spcPts val="0"/>
              </a:spcAft>
              <a:buNone/>
            </a:pPr>
            <a:r>
              <a:rPr lang="ru-RU" sz="3400" b="1" i="1" u="sng" dirty="0" err="1">
                <a:solidFill>
                  <a:schemeClr val="tx2"/>
                </a:solidFill>
                <a:latin typeface="Times New Roman"/>
                <a:ea typeface="Times New Roman"/>
              </a:rPr>
              <a:t>Бластомогенность</a:t>
            </a:r>
            <a:r>
              <a:rPr lang="ru-RU" sz="3400" dirty="0">
                <a:solidFill>
                  <a:schemeClr val="tx2"/>
                </a:solidFill>
                <a:latin typeface="Times New Roman"/>
                <a:ea typeface="Times New Roman"/>
              </a:rPr>
              <a:t> </a:t>
            </a:r>
            <a:r>
              <a:rPr lang="ru-RU" sz="3400" i="1" dirty="0">
                <a:solidFill>
                  <a:schemeClr val="tx2"/>
                </a:solidFill>
                <a:latin typeface="Times New Roman"/>
                <a:ea typeface="Times New Roman"/>
              </a:rPr>
              <a:t>характеризует способность веществ вызывать образование опухолей. Если опухоль злокачественная, препарат относят к канцерогенным.</a:t>
            </a:r>
            <a:endParaRPr lang="ru-RU" sz="3400" dirty="0">
              <a:solidFill>
                <a:schemeClr val="tx2"/>
              </a:solidFill>
              <a:latin typeface="Times New Roman"/>
              <a:ea typeface="Times New Roman"/>
            </a:endParaRPr>
          </a:p>
          <a:p>
            <a:pPr marL="0" indent="452438" algn="just">
              <a:lnSpc>
                <a:spcPct val="120000"/>
              </a:lnSpc>
              <a:spcBef>
                <a:spcPts val="0"/>
              </a:spcBef>
              <a:spcAft>
                <a:spcPts val="0"/>
              </a:spcAft>
              <a:buNone/>
            </a:pPr>
            <a:r>
              <a:rPr lang="ru-RU" sz="3400" dirty="0">
                <a:solidFill>
                  <a:schemeClr val="tx2"/>
                </a:solidFill>
                <a:latin typeface="Times New Roman"/>
                <a:ea typeface="Times New Roman"/>
              </a:rPr>
              <a:t>По способности вызывать образование опухолей вещества под разделяют на явно канцерогенные, вызывающие рак у людей, и </a:t>
            </a:r>
            <a:r>
              <a:rPr lang="ru-RU" sz="3400" i="1" dirty="0">
                <a:solidFill>
                  <a:schemeClr val="tx2"/>
                </a:solidFill>
                <a:latin typeface="Times New Roman"/>
                <a:ea typeface="Times New Roman"/>
              </a:rPr>
              <a:t>сильные канцерогены</a:t>
            </a:r>
            <a:r>
              <a:rPr lang="ru-RU" sz="3400" dirty="0">
                <a:solidFill>
                  <a:schemeClr val="tx2"/>
                </a:solidFill>
                <a:latin typeface="Times New Roman"/>
                <a:ea typeface="Times New Roman"/>
              </a:rPr>
              <a:t> в опытах на животных; канцерогенные, вызывающие опухоли у животных (не установлено действия на людях); </a:t>
            </a:r>
            <a:r>
              <a:rPr lang="ru-RU" sz="3400" dirty="0" err="1">
                <a:solidFill>
                  <a:schemeClr val="tx2"/>
                </a:solidFill>
                <a:latin typeface="Times New Roman"/>
                <a:ea typeface="Times New Roman"/>
              </a:rPr>
              <a:t>слабоканцерогенные</a:t>
            </a:r>
            <a:r>
              <a:rPr lang="ru-RU" sz="3400" dirty="0">
                <a:solidFill>
                  <a:schemeClr val="tx2"/>
                </a:solidFill>
                <a:latin typeface="Times New Roman"/>
                <a:ea typeface="Times New Roman"/>
              </a:rPr>
              <a:t> — </a:t>
            </a:r>
            <a:r>
              <a:rPr lang="ru-RU" sz="3400" i="1" dirty="0">
                <a:solidFill>
                  <a:schemeClr val="tx2"/>
                </a:solidFill>
                <a:latin typeface="Times New Roman"/>
                <a:ea typeface="Times New Roman"/>
              </a:rPr>
              <a:t>слабые канцерогены</a:t>
            </a:r>
            <a:r>
              <a:rPr lang="ru-RU" sz="3400" dirty="0">
                <a:solidFill>
                  <a:schemeClr val="tx2"/>
                </a:solidFill>
                <a:latin typeface="Times New Roman"/>
                <a:ea typeface="Times New Roman"/>
              </a:rPr>
              <a:t> в опытах на животных.</a:t>
            </a:r>
          </a:p>
          <a:p>
            <a:pPr marL="0" indent="452438" algn="just">
              <a:lnSpc>
                <a:spcPct val="120000"/>
              </a:lnSpc>
              <a:spcBef>
                <a:spcPts val="0"/>
              </a:spcBef>
              <a:spcAft>
                <a:spcPts val="0"/>
              </a:spcAft>
              <a:buNone/>
            </a:pPr>
            <a:r>
              <a:rPr lang="ru-RU" sz="3400" b="1" i="1" u="sng" dirty="0">
                <a:solidFill>
                  <a:schemeClr val="tx2"/>
                </a:solidFill>
                <a:latin typeface="Times New Roman"/>
                <a:ea typeface="Times New Roman"/>
              </a:rPr>
              <a:t>Мутагенность </a:t>
            </a:r>
            <a:r>
              <a:rPr lang="ru-RU" sz="3400" i="1" dirty="0">
                <a:solidFill>
                  <a:schemeClr val="tx2"/>
                </a:solidFill>
                <a:latin typeface="Times New Roman"/>
                <a:ea typeface="Times New Roman"/>
              </a:rPr>
              <a:t>пестицидов характеризуется частотой появления мутаций у растений, животных и у дрозофилы</a:t>
            </a:r>
            <a:r>
              <a:rPr lang="ru-RU" sz="3400" dirty="0">
                <a:solidFill>
                  <a:schemeClr val="tx2"/>
                </a:solidFill>
                <a:latin typeface="Times New Roman"/>
                <a:ea typeface="Times New Roman"/>
              </a:rPr>
              <a:t>. По этому признаку выделяют пять групп пестицидов: </a:t>
            </a:r>
            <a:r>
              <a:rPr lang="ru-RU" sz="3400" dirty="0" err="1">
                <a:solidFill>
                  <a:schemeClr val="tx2"/>
                </a:solidFill>
                <a:latin typeface="Times New Roman"/>
                <a:ea typeface="Times New Roman"/>
              </a:rPr>
              <a:t>супермутагены</a:t>
            </a:r>
            <a:r>
              <a:rPr lang="ru-RU" sz="3400" dirty="0">
                <a:solidFill>
                  <a:schemeClr val="tx2"/>
                </a:solidFill>
                <a:latin typeface="Times New Roman"/>
                <a:ea typeface="Times New Roman"/>
              </a:rPr>
              <a:t> — вещества, вызывающие 100 % мутаций у растений и животных (за 100 % принимается 100 мутаций на 100 хромосомах); сильные, средние, слабые и очень слабые мутагены, вещества, вызывающие у дрозофилы соответственно 5-10, 2-5, 1-2 и 0,5-1 % мутаций.</a:t>
            </a:r>
          </a:p>
          <a:p>
            <a:pPr marL="0" indent="452438" algn="just">
              <a:lnSpc>
                <a:spcPct val="120000"/>
              </a:lnSpc>
              <a:spcBef>
                <a:spcPts val="0"/>
              </a:spcBef>
              <a:spcAft>
                <a:spcPts val="0"/>
              </a:spcAft>
              <a:buNone/>
            </a:pPr>
            <a:r>
              <a:rPr lang="ru-RU" sz="3400" i="1" dirty="0">
                <a:solidFill>
                  <a:schemeClr val="tx2"/>
                </a:solidFill>
                <a:latin typeface="Times New Roman"/>
                <a:ea typeface="Times New Roman"/>
              </a:rPr>
              <a:t>Способность </a:t>
            </a:r>
            <a:r>
              <a:rPr lang="ru-RU" sz="3400" dirty="0">
                <a:solidFill>
                  <a:schemeClr val="tx2"/>
                </a:solidFill>
                <a:latin typeface="Times New Roman"/>
                <a:ea typeface="Times New Roman"/>
              </a:rPr>
              <a:t>пестицидов вызывать появление уродливого потомства характеризуют как </a:t>
            </a:r>
            <a:r>
              <a:rPr lang="ru-RU" sz="3400" b="1" i="1" u="sng" dirty="0" err="1">
                <a:solidFill>
                  <a:schemeClr val="tx2"/>
                </a:solidFill>
                <a:latin typeface="Times New Roman"/>
                <a:ea typeface="Times New Roman"/>
              </a:rPr>
              <a:t>тератогенность</a:t>
            </a:r>
            <a:r>
              <a:rPr lang="ru-RU" sz="3400" dirty="0">
                <a:solidFill>
                  <a:schemeClr val="tx2"/>
                </a:solidFill>
                <a:latin typeface="Times New Roman"/>
                <a:ea typeface="Times New Roman"/>
              </a:rPr>
              <a:t>. Различают </a:t>
            </a:r>
            <a:r>
              <a:rPr lang="ru-RU" sz="3400" i="1" dirty="0">
                <a:solidFill>
                  <a:schemeClr val="tx2"/>
                </a:solidFill>
                <a:latin typeface="Times New Roman"/>
                <a:ea typeface="Times New Roman"/>
              </a:rPr>
              <a:t>явные </a:t>
            </a:r>
            <a:r>
              <a:rPr lang="ru-RU" sz="3400" i="1" dirty="0" err="1">
                <a:solidFill>
                  <a:schemeClr val="tx2"/>
                </a:solidFill>
                <a:latin typeface="Times New Roman"/>
                <a:ea typeface="Times New Roman"/>
              </a:rPr>
              <a:t>тератогены</a:t>
            </a:r>
            <a:r>
              <a:rPr lang="ru-RU" sz="3400" dirty="0">
                <a:solidFill>
                  <a:schemeClr val="tx2"/>
                </a:solidFill>
                <a:latin typeface="Times New Roman"/>
                <a:ea typeface="Times New Roman"/>
              </a:rPr>
              <a:t> — препараты, вызывающие уродства у людей, воспроизводимые экспериментально у животных, и </a:t>
            </a:r>
            <a:r>
              <a:rPr lang="ru-RU" sz="3400" i="1" dirty="0">
                <a:solidFill>
                  <a:schemeClr val="tx2"/>
                </a:solidFill>
                <a:latin typeface="Times New Roman"/>
                <a:ea typeface="Times New Roman"/>
              </a:rPr>
              <a:t>подозрительные на </a:t>
            </a:r>
            <a:r>
              <a:rPr lang="ru-RU" sz="3400" i="1" dirty="0" err="1">
                <a:solidFill>
                  <a:schemeClr val="tx2"/>
                </a:solidFill>
                <a:latin typeface="Times New Roman"/>
                <a:ea typeface="Times New Roman"/>
              </a:rPr>
              <a:t>тератогенность</a:t>
            </a:r>
            <a:r>
              <a:rPr lang="ru-RU" sz="3400" dirty="0">
                <a:solidFill>
                  <a:schemeClr val="tx2"/>
                </a:solidFill>
                <a:latin typeface="Times New Roman"/>
                <a:ea typeface="Times New Roman"/>
              </a:rPr>
              <a:t> — препараты, дающие уродства у экспериментальных животных.</a:t>
            </a:r>
          </a:p>
          <a:p>
            <a:pPr marL="0" indent="452438" algn="just">
              <a:lnSpc>
                <a:spcPct val="120000"/>
              </a:lnSpc>
              <a:spcBef>
                <a:spcPts val="0"/>
              </a:spcBef>
              <a:spcAft>
                <a:spcPts val="0"/>
              </a:spcAft>
              <a:buNone/>
            </a:pPr>
            <a:r>
              <a:rPr lang="ru-RU" sz="3400" b="1" i="1" u="sng" dirty="0" err="1">
                <a:solidFill>
                  <a:schemeClr val="tx2"/>
                </a:solidFill>
                <a:latin typeface="Times New Roman"/>
                <a:ea typeface="Times New Roman"/>
              </a:rPr>
              <a:t>Эмбриотропность</a:t>
            </a:r>
            <a:r>
              <a:rPr lang="ru-RU" sz="3400" b="1" i="1" u="sng" dirty="0">
                <a:solidFill>
                  <a:schemeClr val="tx2"/>
                </a:solidFill>
                <a:latin typeface="Times New Roman"/>
                <a:ea typeface="Times New Roman"/>
              </a:rPr>
              <a:t> (</a:t>
            </a:r>
            <a:r>
              <a:rPr lang="ru-RU" sz="3400" b="1" i="1" u="sng" dirty="0" err="1">
                <a:solidFill>
                  <a:schemeClr val="tx2"/>
                </a:solidFill>
                <a:latin typeface="Times New Roman"/>
                <a:ea typeface="Times New Roman"/>
              </a:rPr>
              <a:t>эмбриотоксичность</a:t>
            </a:r>
            <a:r>
              <a:rPr lang="ru-RU" sz="3400" b="1" i="1" u="sng" dirty="0">
                <a:solidFill>
                  <a:schemeClr val="tx2"/>
                </a:solidFill>
                <a:latin typeface="Times New Roman"/>
                <a:ea typeface="Times New Roman"/>
              </a:rPr>
              <a:t>)</a:t>
            </a:r>
            <a:r>
              <a:rPr lang="ru-RU" sz="3400" dirty="0">
                <a:solidFill>
                  <a:schemeClr val="tx2"/>
                </a:solidFill>
                <a:latin typeface="Times New Roman"/>
                <a:ea typeface="Times New Roman"/>
              </a:rPr>
              <a:t> — </a:t>
            </a:r>
            <a:r>
              <a:rPr lang="ru-RU" sz="3400" i="1" dirty="0">
                <a:solidFill>
                  <a:schemeClr val="tx2"/>
                </a:solidFill>
                <a:latin typeface="Times New Roman"/>
                <a:ea typeface="Times New Roman"/>
              </a:rPr>
              <a:t>свойства пестицидов нарушать нормальное развитие зародыша. </a:t>
            </a:r>
            <a:r>
              <a:rPr lang="ru-RU" sz="3400" dirty="0">
                <a:solidFill>
                  <a:schemeClr val="tx2"/>
                </a:solidFill>
                <a:latin typeface="Times New Roman"/>
                <a:ea typeface="Times New Roman"/>
              </a:rPr>
              <a:t>Различают избирательную и умеренную </a:t>
            </a:r>
            <a:r>
              <a:rPr lang="ru-RU" sz="3400" dirty="0" err="1">
                <a:solidFill>
                  <a:schemeClr val="tx2"/>
                </a:solidFill>
                <a:latin typeface="Times New Roman"/>
                <a:ea typeface="Times New Roman"/>
              </a:rPr>
              <a:t>эмбриотропность</a:t>
            </a:r>
            <a:r>
              <a:rPr lang="ru-RU" sz="3400" dirty="0">
                <a:solidFill>
                  <a:schemeClr val="tx2"/>
                </a:solidFill>
                <a:latin typeface="Times New Roman"/>
                <a:ea typeface="Times New Roman"/>
              </a:rPr>
              <a:t>. </a:t>
            </a:r>
            <a:r>
              <a:rPr lang="ru-RU" sz="3400" i="1" dirty="0">
                <a:solidFill>
                  <a:schemeClr val="tx2"/>
                </a:solidFill>
                <a:latin typeface="Times New Roman"/>
                <a:ea typeface="Times New Roman"/>
              </a:rPr>
              <a:t>Избирательная </a:t>
            </a:r>
            <a:r>
              <a:rPr lang="ru-RU" sz="3400" i="1" dirty="0" err="1">
                <a:solidFill>
                  <a:schemeClr val="tx2"/>
                </a:solidFill>
                <a:latin typeface="Times New Roman"/>
                <a:ea typeface="Times New Roman"/>
              </a:rPr>
              <a:t>эмбриотропность</a:t>
            </a:r>
            <a:r>
              <a:rPr lang="ru-RU" sz="3400" dirty="0">
                <a:solidFill>
                  <a:schemeClr val="tx2"/>
                </a:solidFill>
                <a:latin typeface="Times New Roman"/>
                <a:ea typeface="Times New Roman"/>
              </a:rPr>
              <a:t> характеризуется отсутствием токсичности для материнского организма, </a:t>
            </a:r>
            <a:r>
              <a:rPr lang="ru-RU" sz="3400" i="1" dirty="0">
                <a:solidFill>
                  <a:schemeClr val="tx2"/>
                </a:solidFill>
                <a:latin typeface="Times New Roman"/>
                <a:ea typeface="Times New Roman"/>
              </a:rPr>
              <a:t>умеренная</a:t>
            </a:r>
            <a:r>
              <a:rPr lang="ru-RU" sz="3400" dirty="0">
                <a:solidFill>
                  <a:schemeClr val="tx2"/>
                </a:solidFill>
                <a:latin typeface="Times New Roman"/>
                <a:ea typeface="Times New Roman"/>
              </a:rPr>
              <a:t> — проявляется наряду с другими токсическими эффектами.</a:t>
            </a:r>
          </a:p>
          <a:p>
            <a:endParaRPr lang="ru-RU" dirty="0"/>
          </a:p>
        </p:txBody>
      </p:sp>
    </p:spTree>
    <p:extLst>
      <p:ext uri="{BB962C8B-B14F-4D97-AF65-F5344CB8AC3E}">
        <p14:creationId xmlns="" xmlns:p14="http://schemas.microsoft.com/office/powerpoint/2010/main" val="27221403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136</TotalTime>
  <Words>2086</Words>
  <Application>Microsoft Office PowerPoint</Application>
  <PresentationFormat>Экран (4:3)</PresentationFormat>
  <Paragraphs>127</Paragraphs>
  <Slides>22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Открытая</vt:lpstr>
      <vt:lpstr>Лабораторная работа 1. Гигиеническая классификация пестицидов</vt:lpstr>
      <vt:lpstr>  Цель занятия: изучить гигиеническую классификацию пестицидов.    </vt:lpstr>
      <vt:lpstr>Слайд 3</vt:lpstr>
      <vt:lpstr>Слайд 4</vt:lpstr>
      <vt:lpstr>Слайд 5</vt:lpstr>
      <vt:lpstr>Слайд 6</vt:lpstr>
      <vt:lpstr>Слайд 7</vt:lpstr>
      <vt:lpstr>Слайд 8</vt:lpstr>
      <vt:lpstr>Слайд 9</vt:lpstr>
      <vt:lpstr>Слайд 10</vt:lpstr>
      <vt:lpstr>Регламенты применения пестицидов</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Лабораторная работа 2. Техника безопасности при работе с пестицидами и агрохимикатами. Гигиеническая классификация пестицидов</dc:title>
  <dc:creator>АК_35_1</dc:creator>
  <cp:lastModifiedBy>Оля</cp:lastModifiedBy>
  <cp:revision>14</cp:revision>
  <dcterms:created xsi:type="dcterms:W3CDTF">2021-01-29T09:41:31Z</dcterms:created>
  <dcterms:modified xsi:type="dcterms:W3CDTF">2021-10-05T12:24:42Z</dcterms:modified>
</cp:coreProperties>
</file>